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2A8_3CD72D25.xml" ContentType="application/vnd.ms-powerpoint.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2BC_85B522C9.xml" ContentType="application/vnd.ms-powerpoint.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modernComment_124_CDA82F5B.xml" ContentType="application/vnd.ms-powerpoint.comment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1"/>
  </p:notesMasterIdLst>
  <p:handoutMasterIdLst>
    <p:handoutMasterId r:id="rId32"/>
  </p:handoutMasterIdLst>
  <p:sldIdLst>
    <p:sldId id="280" r:id="rId5"/>
    <p:sldId id="715" r:id="rId6"/>
    <p:sldId id="631" r:id="rId7"/>
    <p:sldId id="285" r:id="rId8"/>
    <p:sldId id="632" r:id="rId9"/>
    <p:sldId id="716" r:id="rId10"/>
    <p:sldId id="710" r:id="rId11"/>
    <p:sldId id="692" r:id="rId12"/>
    <p:sldId id="691" r:id="rId13"/>
    <p:sldId id="680" r:id="rId14"/>
    <p:sldId id="681" r:id="rId15"/>
    <p:sldId id="713" r:id="rId16"/>
    <p:sldId id="702" r:id="rId17"/>
    <p:sldId id="714" r:id="rId18"/>
    <p:sldId id="700" r:id="rId19"/>
    <p:sldId id="703" r:id="rId20"/>
    <p:sldId id="704" r:id="rId21"/>
    <p:sldId id="705" r:id="rId22"/>
    <p:sldId id="706" r:id="rId23"/>
    <p:sldId id="712" r:id="rId24"/>
    <p:sldId id="711" r:id="rId25"/>
    <p:sldId id="707" r:id="rId26"/>
    <p:sldId id="708" r:id="rId27"/>
    <p:sldId id="709" r:id="rId28"/>
    <p:sldId id="673" r:id="rId29"/>
    <p:sldId id="29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13DEF28-32BD-4D85-A332-914F825704B4}">
          <p14:sldIdLst>
            <p14:sldId id="280"/>
            <p14:sldId id="715"/>
            <p14:sldId id="631"/>
            <p14:sldId id="285"/>
            <p14:sldId id="632"/>
            <p14:sldId id="716"/>
            <p14:sldId id="710"/>
            <p14:sldId id="692"/>
            <p14:sldId id="691"/>
            <p14:sldId id="680"/>
            <p14:sldId id="681"/>
            <p14:sldId id="713"/>
            <p14:sldId id="702"/>
            <p14:sldId id="714"/>
            <p14:sldId id="700"/>
            <p14:sldId id="703"/>
            <p14:sldId id="704"/>
            <p14:sldId id="705"/>
            <p14:sldId id="706"/>
            <p14:sldId id="712"/>
            <p14:sldId id="711"/>
            <p14:sldId id="707"/>
            <p14:sldId id="708"/>
            <p14:sldId id="709"/>
            <p14:sldId id="673"/>
            <p14:sldId id="29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9886B008-761E-E478-81AD-38EF162C7DF6}" name="Chester Howarth" initials="CH" userId="S::Chester.Howarth@cqc.org.uk::648a82ac-ada1-472a-b64c-706a36c75676" providerId="AD"/>
  <p188:author id="{62855C30-F27B-4AF1-A4D5-31913ABB42B5}" name="Anca Postolache" initials="AP" userId="S::Anca.Postolache@surveycoordination.com::071090b0-dd8b-4af8-b568-9362f129f62d" providerId="AD"/>
  <p188:author id="{9F3A0638-5E4A-78E9-CC48-954F23A5AC59}" name="Chris Laws" initials="CL" userId="S::chris.laws@surveycoordination.com::661b02b2-841c-4d08-a2de-8ae9f1c1cadb" providerId="AD"/>
  <p188:author id="{23C4AF64-18B8-F4D4-0A7D-D0FF2E138424}" name="Symone Allijohn" initials="SA" userId="S::Symone.Allijohn@surveycoordination.com::b1edc1ad-1782-45a7-b90e-7ff6cd0275b0" providerId="AD"/>
  <p188:author id="{F5254F77-C5AC-F9CB-37B0-EE61F29EF697}" name="Chris Laws" initials="CL" userId="S::Chris.Laws@surveycoordination.com::661b02b2-841c-4d08-a2de-8ae9f1c1cadb" providerId="AD"/>
  <p188:author id="{6A6A508A-2AE3-4E59-635A-A796BB0E0309}" name="Jonathan Caddy" initials="JC" userId="S::jonathan.caddy@cqc.org.uk::aaf9bbff-bec8-4f31-aacc-6e0f6a5d788b" providerId="AD"/>
  <p188:author id="{8A44CAE5-AFAC-B2C6-45F5-DE2AC52CE724}" name="Samantha Guymer" initials="SG" userId="S::samantha.guymer@surveycoordination.com::a72ea3af-22a1-4fd9-b055-c7f2801cb0b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4A49"/>
    <a:srgbClr val="007B4E"/>
    <a:srgbClr val="CCA094"/>
    <a:srgbClr val="9D9E9C"/>
    <a:srgbClr val="954F72"/>
    <a:srgbClr val="8A2700"/>
    <a:srgbClr val="1E445C"/>
    <a:srgbClr val="FFD700"/>
    <a:srgbClr val="FF7037"/>
    <a:srgbClr val="FFA0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417173-9A1E-4706-960A-EE04F7CF44B3}" v="8" dt="2026-01-21T09:42:30.3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262" autoAdjust="0"/>
    <p:restoredTop sz="87814" autoAdjust="0"/>
  </p:normalViewPr>
  <p:slideViewPr>
    <p:cSldViewPr snapToGrid="0">
      <p:cViewPr varScale="1">
        <p:scale>
          <a:sx n="92" d="100"/>
          <a:sy n="92" d="100"/>
        </p:scale>
        <p:origin x="66" y="32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omments/modernComment_124_CDA82F5B.xml><?xml version="1.0" encoding="utf-8"?>
<p188:cmLst xmlns:a="http://schemas.openxmlformats.org/drawingml/2006/main" xmlns:r="http://schemas.openxmlformats.org/officeDocument/2006/relationships" xmlns:p188="http://schemas.microsoft.com/office/powerpoint/2018/8/main">
  <p188:cm id="{856A2C3D-BC17-40D4-B045-510501C5BF91}" authorId="{E7C39108-612E-66B8-CE2C-9BA871199934}" status="resolved" created="2026-01-09T14:29:11.018" complete="100000">
    <ac:deMkLst xmlns:ac="http://schemas.microsoft.com/office/drawing/2013/main/command">
      <pc:docMk xmlns:pc="http://schemas.microsoft.com/office/powerpoint/2013/main/command"/>
      <pc:sldMk xmlns:pc="http://schemas.microsoft.com/office/powerpoint/2013/main/command" cId="3450351451" sldId="292"/>
      <ac:spMk id="2" creationId="{54C682BB-9A78-42AF-5A32-B15235579872}"/>
    </ac:deMkLst>
    <p188:txBody>
      <a:bodyPr/>
      <a:lstStyle/>
      <a:p>
        <a:r>
          <a:rPr lang="en-GB"/>
          <a:t>Missing the CYP specific details?</a:t>
        </a:r>
      </a:p>
    </p188:txBody>
  </p188:cm>
</p188:cmLst>
</file>

<file path=ppt/comments/modernComment_2A8_3CD72D25.xml><?xml version="1.0" encoding="utf-8"?>
<p188:cmLst xmlns:a="http://schemas.openxmlformats.org/drawingml/2006/main" xmlns:r="http://schemas.openxmlformats.org/officeDocument/2006/relationships" xmlns:p188="http://schemas.microsoft.com/office/powerpoint/2018/8/main">
  <p188:cm id="{39B79535-FCDE-4198-A905-DCC10E1737ED}" authorId="{E7C39108-612E-66B8-CE2C-9BA871199934}" status="resolved" created="2026-01-09T12:53:06.810" complete="100000">
    <pc:sldMkLst xmlns:pc="http://schemas.microsoft.com/office/powerpoint/2013/main/command">
      <pc:docMk/>
      <pc:sldMk cId="2012075413" sldId="680"/>
    </pc:sldMkLst>
    <p188:txBody>
      <a:bodyPr/>
      <a:lstStyle/>
      <a:p>
        <a:r>
          <a:rPr lang="en-GB"/>
          <a:t>See comment on agenda and when this section should appear in the order.</a:t>
        </a:r>
      </a:p>
    </p188:txBody>
  </p188:cm>
</p188:cmLst>
</file>

<file path=ppt/comments/modernComment_2BC_85B522C9.xml><?xml version="1.0" encoding="utf-8"?>
<p188:cmLst xmlns:a="http://schemas.openxmlformats.org/drawingml/2006/main" xmlns:r="http://schemas.openxmlformats.org/officeDocument/2006/relationships" xmlns:p188="http://schemas.microsoft.com/office/powerpoint/2018/8/main">
  <p188:cm id="{833A7EE0-6577-4DAD-A72A-2D086266DD4F}" authorId="{9886B008-761E-E478-81AD-38EF162C7DF6}" status="resolved" created="2026-01-14T14:15:19.369" complete="100000">
    <ac:txMkLst xmlns:ac="http://schemas.microsoft.com/office/drawing/2013/main/command">
      <pc:docMk xmlns:pc="http://schemas.microsoft.com/office/powerpoint/2013/main/command"/>
      <pc:sldMk xmlns:pc="http://schemas.microsoft.com/office/powerpoint/2013/main/command" cId="2243240649" sldId="700"/>
      <ac:spMk id="3" creationId="{46AA3AD8-E924-960F-35A9-413E7EC63C34}"/>
      <ac:txMk cp="392" len="202">
        <ac:context len="1179" hash="247611262"/>
      </ac:txMk>
    </ac:txMkLst>
    <p188:pos x="10077593" y="1850328"/>
    <p188:txBody>
      <a:bodyPr/>
      <a:lstStyle/>
      <a:p>
        <a:r>
          <a:rPr lang="en-GB"/>
          <a:t>Minor amends made to reflect that we may not take an either/or approach - OK?</a:t>
        </a:r>
      </a:p>
    </p188:txBody>
    <p188:extLst>
      <p:ext xmlns:p="http://schemas.openxmlformats.org/presentationml/2006/main" uri="{57CB4572-C831-44C2-8A1C-0ADB6CCDFE69}">
        <p223:reactions xmlns:p223="http://schemas.microsoft.com/office/powerpoint/2022/03/main">
          <p223:rxn type="👍">
            <p223:instance time="2026-01-19T10:36:06.196" authorId="{E7C39108-612E-66B8-CE2C-9BA871199934}"/>
          </p223:rxn>
        </p223:reactions>
      </p:ext>
    </p188:extLst>
  </p188:cm>
  <p188:cm id="{5BB851BD-9A77-4EE0-8847-7469EB3FD07E}" authorId="{9886B008-761E-E478-81AD-38EF162C7DF6}" status="resolved" created="2026-01-14T14:16:26.064" complete="100000">
    <ac:txMkLst xmlns:ac="http://schemas.microsoft.com/office/drawing/2013/main/command">
      <pc:docMk xmlns:pc="http://schemas.microsoft.com/office/powerpoint/2013/main/command"/>
      <pc:sldMk xmlns:pc="http://schemas.microsoft.com/office/powerpoint/2013/main/command" cId="2243240649" sldId="700"/>
      <ac:spMk id="3" creationId="{46AA3AD8-E924-960F-35A9-413E7EC63C34}"/>
      <ac:txMk cp="1116" len="18">
        <ac:context len="1179" hash="247611262"/>
      </ac:txMk>
    </ac:txMkLst>
    <p188:pos x="4822420" y="4435873"/>
    <p188:txBody>
      <a:bodyPr/>
      <a:lstStyle/>
      <a:p>
        <a:r>
          <a:rPr lang="en-GB"/>
          <a:t>Just flagging minor amend for clarity.</a:t>
        </a:r>
      </a:p>
    </p188:txBody>
    <p188:extLst>
      <p:ext xmlns:p="http://schemas.openxmlformats.org/presentationml/2006/main" uri="{57CB4572-C831-44C2-8A1C-0ADB6CCDFE69}">
        <p223:reactions xmlns:p223="http://schemas.microsoft.com/office/powerpoint/2022/03/main">
          <p223:rxn type="👍">
            <p223:instance time="2026-01-19T10:36:04.670" authorId="{E7C39108-612E-66B8-CE2C-9BA871199934}"/>
          </p223:rxn>
        </p223:reactions>
      </p:ext>
    </p188:extLst>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89A9B1-F0F5-4E6B-BD22-EB7430C41D6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0FEA695-ED2D-486D-A6CD-6BDC227B18E7}">
      <dgm:prSet/>
      <dgm:spPr/>
      <dgm:t>
        <a:bodyPr/>
        <a:lstStyle/>
        <a:p>
          <a:pPr algn="l">
            <a:lnSpc>
              <a:spcPct val="90000"/>
            </a:lnSpc>
          </a:pPr>
          <a:r>
            <a:rPr lang="en-US" sz="2100" dirty="0">
              <a:solidFill>
                <a:srgbClr val="FFFFFF"/>
              </a:solidFill>
              <a:latin typeface="Arial" panose="020B0604020202020204"/>
              <a:ea typeface="+mn-ea"/>
              <a:cs typeface="+mn-cs"/>
            </a:rPr>
            <a:t>Questionnaire topics considered for CYP26 </a:t>
          </a:r>
          <a:r>
            <a:rPr lang="en-US" sz="2100" dirty="0">
              <a:solidFill>
                <a:srgbClr val="FFFFFF"/>
              </a:solidFill>
              <a:ea typeface="+mn-ea"/>
              <a:cs typeface="+mn-cs"/>
            </a:rPr>
            <a:t>[35 mins]</a:t>
          </a:r>
        </a:p>
      </dgm:t>
    </dgm:pt>
    <dgm:pt modelId="{830B758F-21CD-4FFA-938D-7CC2DE3F84DA}" type="parTrans" cxnId="{6F47CDAE-7B36-4897-B471-91CFF708FA52}">
      <dgm:prSet/>
      <dgm:spPr/>
      <dgm:t>
        <a:bodyPr/>
        <a:lstStyle/>
        <a:p>
          <a:endParaRPr lang="en-US"/>
        </a:p>
      </dgm:t>
    </dgm:pt>
    <dgm:pt modelId="{8CB6E570-FF7A-41FB-8387-83215E920276}" type="sibTrans" cxnId="{6F47CDAE-7B36-4897-B471-91CFF708FA52}">
      <dgm:prSet/>
      <dgm:spPr/>
      <dgm:t>
        <a:bodyPr/>
        <a:lstStyle/>
        <a:p>
          <a:endParaRPr lang="en-US"/>
        </a:p>
      </dgm:t>
    </dgm:pt>
    <dgm:pt modelId="{BBCC0691-9D61-4327-BF83-400E6D7770E0}">
      <dgm:prSet/>
      <dgm:spPr/>
      <dgm:t>
        <a:bodyPr/>
        <a:lstStyle/>
        <a:p>
          <a:pPr algn="l">
            <a:lnSpc>
              <a:spcPct val="90000"/>
            </a:lnSpc>
          </a:pPr>
          <a:r>
            <a:rPr lang="en-GB" sz="2100" dirty="0">
              <a:solidFill>
                <a:srgbClr val="FFFFFF"/>
              </a:solidFill>
              <a:ea typeface="+mn-ea"/>
              <a:cs typeface="+mn-cs"/>
            </a:rPr>
            <a:t>Key dates [5 mins]</a:t>
          </a:r>
        </a:p>
      </dgm:t>
    </dgm:pt>
    <dgm:pt modelId="{4DBD72F7-185B-4BA0-A59C-95D2353B92CF}" type="parTrans" cxnId="{85941E12-D161-4986-8A45-2A21FA245AE1}">
      <dgm:prSet/>
      <dgm:spPr/>
      <dgm:t>
        <a:bodyPr/>
        <a:lstStyle/>
        <a:p>
          <a:endParaRPr lang="en-GB"/>
        </a:p>
      </dgm:t>
    </dgm:pt>
    <dgm:pt modelId="{423EA6FF-E32D-4334-A281-BF8B4C30FFD2}" type="sibTrans" cxnId="{85941E12-D161-4986-8A45-2A21FA245AE1}">
      <dgm:prSet/>
      <dgm:spPr/>
      <dgm:t>
        <a:bodyPr/>
        <a:lstStyle/>
        <a:p>
          <a:endParaRPr lang="en-GB"/>
        </a:p>
      </dgm:t>
    </dgm:pt>
    <dgm:pt modelId="{1958D15C-E463-405F-8EC4-5D73D29228BE}">
      <dgm:prSet/>
      <dgm:spPr/>
      <dgm:t>
        <a:bodyPr/>
        <a:lstStyle/>
        <a:p>
          <a:pPr algn="l">
            <a:lnSpc>
              <a:spcPct val="90000"/>
            </a:lnSpc>
          </a:pPr>
          <a:r>
            <a:rPr lang="en-GB" sz="2100" dirty="0">
              <a:solidFill>
                <a:srgbClr val="FFFFFF"/>
              </a:solidFill>
              <a:ea typeface="+mn-ea"/>
              <a:cs typeface="+mn-cs"/>
            </a:rPr>
            <a:t>Any other points for discussion? [5 mins]</a:t>
          </a:r>
        </a:p>
      </dgm:t>
    </dgm:pt>
    <dgm:pt modelId="{8D713F76-84A6-4879-BD8C-D505009B7F59}" type="parTrans" cxnId="{B88718B3-DF30-4F15-8AC4-788160EE67D6}">
      <dgm:prSet/>
      <dgm:spPr/>
      <dgm:t>
        <a:bodyPr/>
        <a:lstStyle/>
        <a:p>
          <a:endParaRPr lang="en-GB"/>
        </a:p>
      </dgm:t>
    </dgm:pt>
    <dgm:pt modelId="{37817DF5-BF9E-4C93-A19D-7B674B6C8D11}" type="sibTrans" cxnId="{B88718B3-DF30-4F15-8AC4-788160EE67D6}">
      <dgm:prSet/>
      <dgm:spPr/>
      <dgm:t>
        <a:bodyPr/>
        <a:lstStyle/>
        <a:p>
          <a:endParaRPr lang="en-GB"/>
        </a:p>
      </dgm:t>
    </dgm:pt>
    <dgm:pt modelId="{64422885-B3F3-4C50-B6B0-D676EF3A2754}">
      <dgm:prSet phldr="0"/>
      <dgm:spPr/>
      <dgm:t>
        <a:bodyPr/>
        <a:lstStyle/>
        <a:p>
          <a:pPr algn="l" rtl="0">
            <a:lnSpc>
              <a:spcPct val="90000"/>
            </a:lnSpc>
          </a:pPr>
          <a:r>
            <a:rPr lang="en-US" sz="2100" dirty="0">
              <a:solidFill>
                <a:srgbClr val="FFFFFF"/>
              </a:solidFill>
              <a:ea typeface="+mn-ea"/>
              <a:cs typeface="+mn-cs"/>
            </a:rPr>
            <a:t>Overview of CYP26 [5 mins]</a:t>
          </a:r>
        </a:p>
      </dgm:t>
    </dgm:pt>
    <dgm:pt modelId="{EF5B1066-4A82-4529-A1B5-64569B2263C0}" type="parTrans" cxnId="{3B5DAA9C-0F2A-4F1B-ABCD-CA08DCA86E82}">
      <dgm:prSet/>
      <dgm:spPr/>
      <dgm:t>
        <a:bodyPr/>
        <a:lstStyle/>
        <a:p>
          <a:endParaRPr lang="en-GB"/>
        </a:p>
      </dgm:t>
    </dgm:pt>
    <dgm:pt modelId="{E637A902-9200-4727-9856-D8708848316D}" type="sibTrans" cxnId="{3B5DAA9C-0F2A-4F1B-ABCD-CA08DCA86E82}">
      <dgm:prSet/>
      <dgm:spPr/>
      <dgm:t>
        <a:bodyPr/>
        <a:lstStyle/>
        <a:p>
          <a:endParaRPr lang="en-GB"/>
        </a:p>
      </dgm:t>
    </dgm:pt>
    <dgm:pt modelId="{6A6F53E4-EF91-4C28-A1E4-9B4BB34DE5F6}">
      <dgm:prSet/>
      <dgm:spPr/>
      <dgm:t>
        <a:bodyPr/>
        <a:lstStyle/>
        <a:p>
          <a:r>
            <a:rPr lang="en-GB" dirty="0">
              <a:cs typeface="Arial"/>
            </a:rPr>
            <a:t>Sampling: Review of sampling variables collected in 2024 [10 mins] </a:t>
          </a:r>
          <a:endParaRPr lang="en-GB" dirty="0"/>
        </a:p>
      </dgm:t>
    </dgm:pt>
    <dgm:pt modelId="{36A0CEE5-EE9B-4E8E-9498-A81A0F1AB415}" type="parTrans" cxnId="{83EA2D10-60CE-4DE7-BF1F-662F738D8F52}">
      <dgm:prSet/>
      <dgm:spPr/>
      <dgm:t>
        <a:bodyPr/>
        <a:lstStyle/>
        <a:p>
          <a:endParaRPr lang="en-GB"/>
        </a:p>
      </dgm:t>
    </dgm:pt>
    <dgm:pt modelId="{14ACD066-BE41-4936-A667-4A25C9659A34}" type="sibTrans" cxnId="{83EA2D10-60CE-4DE7-BF1F-662F738D8F52}">
      <dgm:prSet/>
      <dgm:spPr/>
      <dgm:t>
        <a:bodyPr/>
        <a:lstStyle/>
        <a:p>
          <a:endParaRPr lang="en-GB"/>
        </a:p>
      </dgm:t>
    </dgm:pt>
    <dgm:pt modelId="{39A8E65B-2982-4C6C-A920-FF176A335905}">
      <dgm:prSet/>
      <dgm:spPr/>
      <dgm:t>
        <a:bodyPr/>
        <a:lstStyle/>
        <a:p>
          <a:r>
            <a:rPr lang="en-GB" dirty="0">
              <a:cs typeface="Arial"/>
            </a:rPr>
            <a:t>Feasibility of including 16-18-year-olds in the survey [30 mins]</a:t>
          </a:r>
          <a:endParaRPr lang="en-GB" dirty="0"/>
        </a:p>
      </dgm:t>
    </dgm:pt>
    <dgm:pt modelId="{4B298480-05FB-4053-87B9-1426C507EB9F}" type="parTrans" cxnId="{D3863465-BF2A-4A5E-AEF4-50123D57E4A9}">
      <dgm:prSet/>
      <dgm:spPr/>
      <dgm:t>
        <a:bodyPr/>
        <a:lstStyle/>
        <a:p>
          <a:endParaRPr lang="en-GB"/>
        </a:p>
      </dgm:t>
    </dgm:pt>
    <dgm:pt modelId="{20E15E2F-FAB6-4576-851F-556A2F655F48}" type="sibTrans" cxnId="{D3863465-BF2A-4A5E-AEF4-50123D57E4A9}">
      <dgm:prSet/>
      <dgm:spPr/>
      <dgm:t>
        <a:bodyPr/>
        <a:lstStyle/>
        <a:p>
          <a:endParaRPr lang="en-GB"/>
        </a:p>
      </dgm:t>
    </dgm:pt>
    <dgm:pt modelId="{098F061A-B994-4B50-8C3E-5EDD8C2D8945}" type="pres">
      <dgm:prSet presAssocID="{5789A9B1-F0F5-4E6B-BD22-EB7430C41D6E}" presName="linear" presStyleCnt="0">
        <dgm:presLayoutVars>
          <dgm:animLvl val="lvl"/>
          <dgm:resizeHandles val="exact"/>
        </dgm:presLayoutVars>
      </dgm:prSet>
      <dgm:spPr/>
    </dgm:pt>
    <dgm:pt modelId="{E2160035-B37D-45B1-BD22-299AB4F67747}" type="pres">
      <dgm:prSet presAssocID="{64422885-B3F3-4C50-B6B0-D676EF3A2754}" presName="parentText" presStyleLbl="node1" presStyleIdx="0" presStyleCnt="6">
        <dgm:presLayoutVars>
          <dgm:chMax val="0"/>
          <dgm:bulletEnabled val="1"/>
        </dgm:presLayoutVars>
      </dgm:prSet>
      <dgm:spPr/>
    </dgm:pt>
    <dgm:pt modelId="{371959F7-6C5D-40B7-A1F7-8537050A7E58}" type="pres">
      <dgm:prSet presAssocID="{E637A902-9200-4727-9856-D8708848316D}" presName="spacer" presStyleCnt="0"/>
      <dgm:spPr/>
    </dgm:pt>
    <dgm:pt modelId="{89DB882A-B391-4650-9A3E-B7AFFA86AAE4}" type="pres">
      <dgm:prSet presAssocID="{39A8E65B-2982-4C6C-A920-FF176A335905}" presName="parentText" presStyleLbl="node1" presStyleIdx="1" presStyleCnt="6">
        <dgm:presLayoutVars>
          <dgm:chMax val="0"/>
          <dgm:bulletEnabled val="1"/>
        </dgm:presLayoutVars>
      </dgm:prSet>
      <dgm:spPr/>
    </dgm:pt>
    <dgm:pt modelId="{93592039-F7C8-4EFD-AF1B-E41468642500}" type="pres">
      <dgm:prSet presAssocID="{20E15E2F-FAB6-4576-851F-556A2F655F48}" presName="spacer" presStyleCnt="0"/>
      <dgm:spPr/>
    </dgm:pt>
    <dgm:pt modelId="{21A0E54C-0C01-4F0B-B62E-CEF8C406E600}" type="pres">
      <dgm:prSet presAssocID="{6A6F53E4-EF91-4C28-A1E4-9B4BB34DE5F6}" presName="parentText" presStyleLbl="node1" presStyleIdx="2" presStyleCnt="6">
        <dgm:presLayoutVars>
          <dgm:chMax val="0"/>
          <dgm:bulletEnabled val="1"/>
        </dgm:presLayoutVars>
      </dgm:prSet>
      <dgm:spPr/>
    </dgm:pt>
    <dgm:pt modelId="{0FA13E03-B3F8-4DDF-BCEA-872B66A51FD6}" type="pres">
      <dgm:prSet presAssocID="{14ACD066-BE41-4936-A667-4A25C9659A34}" presName="spacer" presStyleCnt="0"/>
      <dgm:spPr/>
    </dgm:pt>
    <dgm:pt modelId="{8EAE0254-50D0-4135-A8D6-87C118153B04}" type="pres">
      <dgm:prSet presAssocID="{10FEA695-ED2D-486D-A6CD-6BDC227B18E7}" presName="parentText" presStyleLbl="node1" presStyleIdx="3" presStyleCnt="6">
        <dgm:presLayoutVars>
          <dgm:chMax val="0"/>
          <dgm:bulletEnabled val="1"/>
        </dgm:presLayoutVars>
      </dgm:prSet>
      <dgm:spPr/>
    </dgm:pt>
    <dgm:pt modelId="{DF60504D-D4C1-4289-A58E-033813AE4025}" type="pres">
      <dgm:prSet presAssocID="{8CB6E570-FF7A-41FB-8387-83215E920276}" presName="spacer" presStyleCnt="0"/>
      <dgm:spPr/>
    </dgm:pt>
    <dgm:pt modelId="{7EC39840-4BE7-4705-B404-16746FEE1B4A}" type="pres">
      <dgm:prSet presAssocID="{BBCC0691-9D61-4327-BF83-400E6D7770E0}" presName="parentText" presStyleLbl="node1" presStyleIdx="4" presStyleCnt="6" custLinFactNeighborX="-46">
        <dgm:presLayoutVars>
          <dgm:chMax val="0"/>
          <dgm:bulletEnabled val="1"/>
        </dgm:presLayoutVars>
      </dgm:prSet>
      <dgm:spPr/>
    </dgm:pt>
    <dgm:pt modelId="{FF3D9106-CA4E-43AB-8B40-67EA67A0153E}" type="pres">
      <dgm:prSet presAssocID="{423EA6FF-E32D-4334-A281-BF8B4C30FFD2}" presName="spacer" presStyleCnt="0"/>
      <dgm:spPr/>
    </dgm:pt>
    <dgm:pt modelId="{742909FC-7F40-48C8-94E3-31C57D2AD226}" type="pres">
      <dgm:prSet presAssocID="{1958D15C-E463-405F-8EC4-5D73D29228BE}" presName="parentText" presStyleLbl="node1" presStyleIdx="5" presStyleCnt="6">
        <dgm:presLayoutVars>
          <dgm:chMax val="0"/>
          <dgm:bulletEnabled val="1"/>
        </dgm:presLayoutVars>
      </dgm:prSet>
      <dgm:spPr/>
    </dgm:pt>
  </dgm:ptLst>
  <dgm:cxnLst>
    <dgm:cxn modelId="{83EA2D10-60CE-4DE7-BF1F-662F738D8F52}" srcId="{5789A9B1-F0F5-4E6B-BD22-EB7430C41D6E}" destId="{6A6F53E4-EF91-4C28-A1E4-9B4BB34DE5F6}" srcOrd="2" destOrd="0" parTransId="{36A0CEE5-EE9B-4E8E-9498-A81A0F1AB415}" sibTransId="{14ACD066-BE41-4936-A667-4A25C9659A34}"/>
    <dgm:cxn modelId="{85941E12-D161-4986-8A45-2A21FA245AE1}" srcId="{5789A9B1-F0F5-4E6B-BD22-EB7430C41D6E}" destId="{BBCC0691-9D61-4327-BF83-400E6D7770E0}" srcOrd="4" destOrd="0" parTransId="{4DBD72F7-185B-4BA0-A59C-95D2353B92CF}" sibTransId="{423EA6FF-E32D-4334-A281-BF8B4C30FFD2}"/>
    <dgm:cxn modelId="{0ECB2834-9646-49A1-A033-D70AA30729B7}" type="presOf" srcId="{5789A9B1-F0F5-4E6B-BD22-EB7430C41D6E}" destId="{098F061A-B994-4B50-8C3E-5EDD8C2D8945}" srcOrd="0" destOrd="0" presId="urn:microsoft.com/office/officeart/2005/8/layout/vList2"/>
    <dgm:cxn modelId="{D3863465-BF2A-4A5E-AEF4-50123D57E4A9}" srcId="{5789A9B1-F0F5-4E6B-BD22-EB7430C41D6E}" destId="{39A8E65B-2982-4C6C-A920-FF176A335905}" srcOrd="1" destOrd="0" parTransId="{4B298480-05FB-4053-87B9-1426C507EB9F}" sibTransId="{20E15E2F-FAB6-4576-851F-556A2F655F48}"/>
    <dgm:cxn modelId="{EC837B6A-0E26-41E8-9DC3-F31FD170442D}" type="presOf" srcId="{39A8E65B-2982-4C6C-A920-FF176A335905}" destId="{89DB882A-B391-4650-9A3E-B7AFFA86AAE4}" srcOrd="0" destOrd="0" presId="urn:microsoft.com/office/officeart/2005/8/layout/vList2"/>
    <dgm:cxn modelId="{0F776E82-F961-43B1-8005-281C62E64534}" type="presOf" srcId="{10FEA695-ED2D-486D-A6CD-6BDC227B18E7}" destId="{8EAE0254-50D0-4135-A8D6-87C118153B04}" srcOrd="0" destOrd="0" presId="urn:microsoft.com/office/officeart/2005/8/layout/vList2"/>
    <dgm:cxn modelId="{4D36C186-9CD7-4A46-B5E1-0D7CB46926EF}" type="presOf" srcId="{64422885-B3F3-4C50-B6B0-D676EF3A2754}" destId="{E2160035-B37D-45B1-BD22-299AB4F67747}" srcOrd="0" destOrd="0" presId="urn:microsoft.com/office/officeart/2005/8/layout/vList2"/>
    <dgm:cxn modelId="{3B5DAA9C-0F2A-4F1B-ABCD-CA08DCA86E82}" srcId="{5789A9B1-F0F5-4E6B-BD22-EB7430C41D6E}" destId="{64422885-B3F3-4C50-B6B0-D676EF3A2754}" srcOrd="0" destOrd="0" parTransId="{EF5B1066-4A82-4529-A1B5-64569B2263C0}" sibTransId="{E637A902-9200-4727-9856-D8708848316D}"/>
    <dgm:cxn modelId="{6F47CDAE-7B36-4897-B471-91CFF708FA52}" srcId="{5789A9B1-F0F5-4E6B-BD22-EB7430C41D6E}" destId="{10FEA695-ED2D-486D-A6CD-6BDC227B18E7}" srcOrd="3" destOrd="0" parTransId="{830B758F-21CD-4FFA-938D-7CC2DE3F84DA}" sibTransId="{8CB6E570-FF7A-41FB-8387-83215E920276}"/>
    <dgm:cxn modelId="{B88718B3-DF30-4F15-8AC4-788160EE67D6}" srcId="{5789A9B1-F0F5-4E6B-BD22-EB7430C41D6E}" destId="{1958D15C-E463-405F-8EC4-5D73D29228BE}" srcOrd="5" destOrd="0" parTransId="{8D713F76-84A6-4879-BD8C-D505009B7F59}" sibTransId="{37817DF5-BF9E-4C93-A19D-7B674B6C8D11}"/>
    <dgm:cxn modelId="{7CB68EBE-8BC0-477A-93FD-5DA4FC89C95C}" type="presOf" srcId="{6A6F53E4-EF91-4C28-A1E4-9B4BB34DE5F6}" destId="{21A0E54C-0C01-4F0B-B62E-CEF8C406E600}" srcOrd="0" destOrd="0" presId="urn:microsoft.com/office/officeart/2005/8/layout/vList2"/>
    <dgm:cxn modelId="{9B70A8D0-AB8B-4CEC-98FE-41BD5414DD00}" type="presOf" srcId="{BBCC0691-9D61-4327-BF83-400E6D7770E0}" destId="{7EC39840-4BE7-4705-B404-16746FEE1B4A}" srcOrd="0" destOrd="0" presId="urn:microsoft.com/office/officeart/2005/8/layout/vList2"/>
    <dgm:cxn modelId="{1BF1A9EE-5BF8-44D1-97C2-94BC87658BAF}" type="presOf" srcId="{1958D15C-E463-405F-8EC4-5D73D29228BE}" destId="{742909FC-7F40-48C8-94E3-31C57D2AD226}" srcOrd="0" destOrd="0" presId="urn:microsoft.com/office/officeart/2005/8/layout/vList2"/>
    <dgm:cxn modelId="{B0E49E79-2BFE-4498-B7E7-C2AEF171964F}" type="presParOf" srcId="{098F061A-B994-4B50-8C3E-5EDD8C2D8945}" destId="{E2160035-B37D-45B1-BD22-299AB4F67747}" srcOrd="0" destOrd="0" presId="urn:microsoft.com/office/officeart/2005/8/layout/vList2"/>
    <dgm:cxn modelId="{4CB9BA39-ECA3-4967-BD2F-120196F7ADFE}" type="presParOf" srcId="{098F061A-B994-4B50-8C3E-5EDD8C2D8945}" destId="{371959F7-6C5D-40B7-A1F7-8537050A7E58}" srcOrd="1" destOrd="0" presId="urn:microsoft.com/office/officeart/2005/8/layout/vList2"/>
    <dgm:cxn modelId="{BA463C46-487F-427D-816A-928CA072935C}" type="presParOf" srcId="{098F061A-B994-4B50-8C3E-5EDD8C2D8945}" destId="{89DB882A-B391-4650-9A3E-B7AFFA86AAE4}" srcOrd="2" destOrd="0" presId="urn:microsoft.com/office/officeart/2005/8/layout/vList2"/>
    <dgm:cxn modelId="{C48FE5A2-AA49-4D1A-891E-4B0F9BBFFE1C}" type="presParOf" srcId="{098F061A-B994-4B50-8C3E-5EDD8C2D8945}" destId="{93592039-F7C8-4EFD-AF1B-E41468642500}" srcOrd="3" destOrd="0" presId="urn:microsoft.com/office/officeart/2005/8/layout/vList2"/>
    <dgm:cxn modelId="{FB3D3ECF-3CA4-4B5D-899B-AD0524663349}" type="presParOf" srcId="{098F061A-B994-4B50-8C3E-5EDD8C2D8945}" destId="{21A0E54C-0C01-4F0B-B62E-CEF8C406E600}" srcOrd="4" destOrd="0" presId="urn:microsoft.com/office/officeart/2005/8/layout/vList2"/>
    <dgm:cxn modelId="{7238CE05-359B-4D0C-B29D-0C3BF66C7C7F}" type="presParOf" srcId="{098F061A-B994-4B50-8C3E-5EDD8C2D8945}" destId="{0FA13E03-B3F8-4DDF-BCEA-872B66A51FD6}" srcOrd="5" destOrd="0" presId="urn:microsoft.com/office/officeart/2005/8/layout/vList2"/>
    <dgm:cxn modelId="{1210F91D-C4D5-44CE-A6A4-B8AAC48AAD00}" type="presParOf" srcId="{098F061A-B994-4B50-8C3E-5EDD8C2D8945}" destId="{8EAE0254-50D0-4135-A8D6-87C118153B04}" srcOrd="6" destOrd="0" presId="urn:microsoft.com/office/officeart/2005/8/layout/vList2"/>
    <dgm:cxn modelId="{91333D4C-0EED-44A7-957D-94A4FBE8DB28}" type="presParOf" srcId="{098F061A-B994-4B50-8C3E-5EDD8C2D8945}" destId="{DF60504D-D4C1-4289-A58E-033813AE4025}" srcOrd="7" destOrd="0" presId="urn:microsoft.com/office/officeart/2005/8/layout/vList2"/>
    <dgm:cxn modelId="{E51004A3-F262-4295-B565-CB40AC672792}" type="presParOf" srcId="{098F061A-B994-4B50-8C3E-5EDD8C2D8945}" destId="{7EC39840-4BE7-4705-B404-16746FEE1B4A}" srcOrd="8" destOrd="0" presId="urn:microsoft.com/office/officeart/2005/8/layout/vList2"/>
    <dgm:cxn modelId="{06401647-3F7B-4D64-8935-6A5928E39D1E}" type="presParOf" srcId="{098F061A-B994-4B50-8C3E-5EDD8C2D8945}" destId="{FF3D9106-CA4E-43AB-8B40-67EA67A0153E}" srcOrd="9" destOrd="0" presId="urn:microsoft.com/office/officeart/2005/8/layout/vList2"/>
    <dgm:cxn modelId="{B4487336-F2B8-4469-9D36-8A3B930CA6C3}" type="presParOf" srcId="{098F061A-B994-4B50-8C3E-5EDD8C2D8945}" destId="{742909FC-7F40-48C8-94E3-31C57D2AD226}"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160035-B37D-45B1-BD22-299AB4F67747}">
      <dsp:nvSpPr>
        <dsp:cNvPr id="0" name=""/>
        <dsp:cNvSpPr/>
      </dsp:nvSpPr>
      <dsp:spPr>
        <a:xfrm>
          <a:off x="0" y="44141"/>
          <a:ext cx="10447336" cy="4913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en-US" sz="2100" kern="1200" dirty="0">
              <a:solidFill>
                <a:srgbClr val="FFFFFF"/>
              </a:solidFill>
              <a:ea typeface="+mn-ea"/>
              <a:cs typeface="+mn-cs"/>
            </a:rPr>
            <a:t>Overview of CYP26 [5 mins]</a:t>
          </a:r>
        </a:p>
      </dsp:txBody>
      <dsp:txXfrm>
        <a:off x="23988" y="68129"/>
        <a:ext cx="10399360" cy="443423"/>
      </dsp:txXfrm>
    </dsp:sp>
    <dsp:sp modelId="{89DB882A-B391-4650-9A3E-B7AFFA86AAE4}">
      <dsp:nvSpPr>
        <dsp:cNvPr id="0" name=""/>
        <dsp:cNvSpPr/>
      </dsp:nvSpPr>
      <dsp:spPr>
        <a:xfrm>
          <a:off x="0" y="596021"/>
          <a:ext cx="10447336" cy="4913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cs typeface="Arial"/>
            </a:rPr>
            <a:t>Feasibility of including 16-18-year-olds in the survey [30 mins]</a:t>
          </a:r>
          <a:endParaRPr lang="en-GB" sz="2100" kern="1200" dirty="0"/>
        </a:p>
      </dsp:txBody>
      <dsp:txXfrm>
        <a:off x="23988" y="620009"/>
        <a:ext cx="10399360" cy="443423"/>
      </dsp:txXfrm>
    </dsp:sp>
    <dsp:sp modelId="{21A0E54C-0C01-4F0B-B62E-CEF8C406E600}">
      <dsp:nvSpPr>
        <dsp:cNvPr id="0" name=""/>
        <dsp:cNvSpPr/>
      </dsp:nvSpPr>
      <dsp:spPr>
        <a:xfrm>
          <a:off x="0" y="1147901"/>
          <a:ext cx="10447336" cy="4913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cs typeface="Arial"/>
            </a:rPr>
            <a:t>Sampling: Review of sampling variables collected in 2024 [10 mins] </a:t>
          </a:r>
          <a:endParaRPr lang="en-GB" sz="2100" kern="1200" dirty="0"/>
        </a:p>
      </dsp:txBody>
      <dsp:txXfrm>
        <a:off x="23988" y="1171889"/>
        <a:ext cx="10399360" cy="443423"/>
      </dsp:txXfrm>
    </dsp:sp>
    <dsp:sp modelId="{8EAE0254-50D0-4135-A8D6-87C118153B04}">
      <dsp:nvSpPr>
        <dsp:cNvPr id="0" name=""/>
        <dsp:cNvSpPr/>
      </dsp:nvSpPr>
      <dsp:spPr>
        <a:xfrm>
          <a:off x="0" y="1699781"/>
          <a:ext cx="10447336" cy="4913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kern="1200" dirty="0">
              <a:solidFill>
                <a:srgbClr val="FFFFFF"/>
              </a:solidFill>
              <a:latin typeface="Arial" panose="020B0604020202020204"/>
              <a:ea typeface="+mn-ea"/>
              <a:cs typeface="+mn-cs"/>
            </a:rPr>
            <a:t>Questionnaire topics considered for CYP26 </a:t>
          </a:r>
          <a:r>
            <a:rPr lang="en-US" sz="2100" kern="1200" dirty="0">
              <a:solidFill>
                <a:srgbClr val="FFFFFF"/>
              </a:solidFill>
              <a:ea typeface="+mn-ea"/>
              <a:cs typeface="+mn-cs"/>
            </a:rPr>
            <a:t>[35 mins]</a:t>
          </a:r>
        </a:p>
      </dsp:txBody>
      <dsp:txXfrm>
        <a:off x="23988" y="1723769"/>
        <a:ext cx="10399360" cy="443423"/>
      </dsp:txXfrm>
    </dsp:sp>
    <dsp:sp modelId="{7EC39840-4BE7-4705-B404-16746FEE1B4A}">
      <dsp:nvSpPr>
        <dsp:cNvPr id="0" name=""/>
        <dsp:cNvSpPr/>
      </dsp:nvSpPr>
      <dsp:spPr>
        <a:xfrm>
          <a:off x="0" y="2251661"/>
          <a:ext cx="10447336" cy="4913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solidFill>
                <a:srgbClr val="FFFFFF"/>
              </a:solidFill>
              <a:ea typeface="+mn-ea"/>
              <a:cs typeface="+mn-cs"/>
            </a:rPr>
            <a:t>Key dates [5 mins]</a:t>
          </a:r>
        </a:p>
      </dsp:txBody>
      <dsp:txXfrm>
        <a:off x="23988" y="2275649"/>
        <a:ext cx="10399360" cy="443423"/>
      </dsp:txXfrm>
    </dsp:sp>
    <dsp:sp modelId="{742909FC-7F40-48C8-94E3-31C57D2AD226}">
      <dsp:nvSpPr>
        <dsp:cNvPr id="0" name=""/>
        <dsp:cNvSpPr/>
      </dsp:nvSpPr>
      <dsp:spPr>
        <a:xfrm>
          <a:off x="0" y="2803542"/>
          <a:ext cx="10447336" cy="4913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solidFill>
                <a:srgbClr val="FFFFFF"/>
              </a:solidFill>
              <a:ea typeface="+mn-ea"/>
              <a:cs typeface="+mn-cs"/>
            </a:rPr>
            <a:t>Any other points for discussion? [5 mins]</a:t>
          </a:r>
        </a:p>
      </dsp:txBody>
      <dsp:txXfrm>
        <a:off x="23988" y="2827530"/>
        <a:ext cx="10399360" cy="44342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9E9828D-2404-8ED0-2ED7-EA60502A9A5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30662141-F420-4FE3-5BDB-64C3DC41899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BBA6975-7D2A-445A-9789-FA2D72DD4FB1}" type="datetimeFigureOut">
              <a:rPr lang="en-GB" smtClean="0"/>
              <a:t>06/02/2026</a:t>
            </a:fld>
            <a:endParaRPr lang="en-GB" dirty="0"/>
          </a:p>
        </p:txBody>
      </p:sp>
      <p:sp>
        <p:nvSpPr>
          <p:cNvPr id="4" name="Footer Placeholder 3">
            <a:extLst>
              <a:ext uri="{FF2B5EF4-FFF2-40B4-BE49-F238E27FC236}">
                <a16:creationId xmlns:a16="http://schemas.microsoft.com/office/drawing/2014/main" id="{966514E5-BCC9-DA61-EE05-68EED62D6C4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416669BE-4E59-081D-5D2B-93A2B994C30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9035DE5-8A5C-4236-8C03-BB7CC6B03A99}" type="slidenum">
              <a:rPr lang="en-GB" smtClean="0"/>
              <a:t>‹#›</a:t>
            </a:fld>
            <a:endParaRPr lang="en-GB" dirty="0"/>
          </a:p>
        </p:txBody>
      </p:sp>
    </p:spTree>
    <p:extLst>
      <p:ext uri="{BB962C8B-B14F-4D97-AF65-F5344CB8AC3E}">
        <p14:creationId xmlns:p14="http://schemas.microsoft.com/office/powerpoint/2010/main" val="38129671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C07942-400A-45BE-BEAB-1370B6009C2E}" type="datetimeFigureOut">
              <a:rPr lang="en-GB" smtClean="0"/>
              <a:t>06/02/2026</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60CD9E-D913-4CD1-93CA-74512890DE89}" type="slidenum">
              <a:rPr lang="en-GB" smtClean="0"/>
              <a:t>‹#›</a:t>
            </a:fld>
            <a:endParaRPr lang="en-GB" dirty="0"/>
          </a:p>
        </p:txBody>
      </p:sp>
    </p:spTree>
    <p:extLst>
      <p:ext uri="{BB962C8B-B14F-4D97-AF65-F5344CB8AC3E}">
        <p14:creationId xmlns:p14="http://schemas.microsoft.com/office/powerpoint/2010/main" val="13268102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E0747B-C3BB-3F9B-F7FF-E31529BA6C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05DF87-6C10-8969-11CB-84F3A6A8C9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E5D04C-890E-C037-9D7D-7B05E377F5A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353BBCC-1AF7-0355-9FAB-ED680E09EBE0}"/>
              </a:ext>
            </a:extLst>
          </p:cNvPr>
          <p:cNvSpPr>
            <a:spLocks noGrp="1"/>
          </p:cNvSpPr>
          <p:nvPr>
            <p:ph type="sldNum" sz="quarter" idx="5"/>
          </p:nvPr>
        </p:nvSpPr>
        <p:spPr/>
        <p:txBody>
          <a:bodyPr/>
          <a:lstStyle/>
          <a:p>
            <a:fld id="{F760CD9E-D913-4CD1-93CA-74512890DE89}" type="slidenum">
              <a:rPr lang="en-GB" smtClean="0"/>
              <a:t>2</a:t>
            </a:fld>
            <a:endParaRPr lang="en-GB" dirty="0"/>
          </a:p>
        </p:txBody>
      </p:sp>
    </p:spTree>
    <p:extLst>
      <p:ext uri="{BB962C8B-B14F-4D97-AF65-F5344CB8AC3E}">
        <p14:creationId xmlns:p14="http://schemas.microsoft.com/office/powerpoint/2010/main" val="1213072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760CD9E-D913-4CD1-93CA-74512890DE89}" type="slidenum">
              <a:rPr lang="en-GB" smtClean="0"/>
              <a:t>5</a:t>
            </a:fld>
            <a:endParaRPr lang="en-GB" dirty="0"/>
          </a:p>
        </p:txBody>
      </p:sp>
    </p:spTree>
    <p:extLst>
      <p:ext uri="{BB962C8B-B14F-4D97-AF65-F5344CB8AC3E}">
        <p14:creationId xmlns:p14="http://schemas.microsoft.com/office/powerpoint/2010/main" val="99731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93A4A3-1B23-693B-8086-08C6A253C7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87D05A-D06B-F225-4052-348D2EE3F7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A49315-8304-0FCD-95F8-B737787544A3}"/>
              </a:ext>
            </a:extLst>
          </p:cNvPr>
          <p:cNvSpPr>
            <a:spLocks noGrp="1"/>
          </p:cNvSpPr>
          <p:nvPr>
            <p:ph type="body" idx="1"/>
          </p:nvPr>
        </p:nvSpPr>
        <p:spPr/>
        <p:txBody>
          <a:bodyPr/>
          <a:lstStyle/>
          <a:p>
            <a:r>
              <a:rPr lang="en-GB" sz="1050" kern="1200" dirty="0">
                <a:solidFill>
                  <a:schemeClr val="tx1"/>
                </a:solidFill>
                <a:effectLst/>
                <a:latin typeface="+mn-lt"/>
                <a:ea typeface="+mn-ea"/>
                <a:cs typeface="+mn-cs"/>
              </a:rPr>
              <a:t>NOTE FOR RESEARCHER: Before launching into the polls, you need to set the scene. We’re using the language 16- 18 year olds but the first poll we’re going to ask about is to identify if there are specific ages within that you’d want to include over others (</a:t>
            </a:r>
            <a:r>
              <a:rPr lang="en-GB" sz="1050" kern="1200" dirty="0" err="1">
                <a:solidFill>
                  <a:schemeClr val="tx1"/>
                </a:solidFill>
                <a:effectLst/>
                <a:latin typeface="+mn-lt"/>
                <a:ea typeface="+mn-ea"/>
                <a:cs typeface="+mn-cs"/>
              </a:rPr>
              <a:t>i.e</a:t>
            </a:r>
            <a:r>
              <a:rPr lang="en-GB" sz="1050" kern="1200" dirty="0">
                <a:solidFill>
                  <a:schemeClr val="tx1"/>
                </a:solidFill>
                <a:effectLst/>
                <a:latin typeface="+mn-lt"/>
                <a:ea typeface="+mn-ea"/>
                <a:cs typeface="+mn-cs"/>
              </a:rPr>
              <a:t>: 16 and 17 </a:t>
            </a:r>
            <a:r>
              <a:rPr lang="en-GB" sz="1050" kern="1200" dirty="0" err="1">
                <a:solidFill>
                  <a:schemeClr val="tx1"/>
                </a:solidFill>
                <a:effectLst/>
                <a:latin typeface="+mn-lt"/>
                <a:ea typeface="+mn-ea"/>
                <a:cs typeface="+mn-cs"/>
              </a:rPr>
              <a:t>yo’s</a:t>
            </a:r>
            <a:r>
              <a:rPr lang="en-GB" sz="1050" kern="1200" dirty="0">
                <a:solidFill>
                  <a:schemeClr val="tx1"/>
                </a:solidFill>
                <a:effectLst/>
                <a:latin typeface="+mn-lt"/>
                <a:ea typeface="+mn-ea"/>
                <a:cs typeface="+mn-cs"/>
              </a:rPr>
              <a:t>). </a:t>
            </a:r>
          </a:p>
          <a:p>
            <a:endParaRPr lang="en-GB" sz="105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930E757C-9F33-37D7-B6BB-EF9295A7B08D}"/>
              </a:ext>
            </a:extLst>
          </p:cNvPr>
          <p:cNvSpPr>
            <a:spLocks noGrp="1"/>
          </p:cNvSpPr>
          <p:nvPr>
            <p:ph type="sldNum" sz="quarter" idx="5"/>
          </p:nvPr>
        </p:nvSpPr>
        <p:spPr/>
        <p:txBody>
          <a:bodyPr/>
          <a:lstStyle/>
          <a:p>
            <a:fld id="{14FCA1E1-6FC4-452F-BB26-766D58A6DB50}" type="slidenum">
              <a:rPr lang="en-GB" smtClean="0"/>
              <a:t>7</a:t>
            </a:fld>
            <a:endParaRPr lang="en-GB" dirty="0"/>
          </a:p>
        </p:txBody>
      </p:sp>
    </p:spTree>
    <p:extLst>
      <p:ext uri="{BB962C8B-B14F-4D97-AF65-F5344CB8AC3E}">
        <p14:creationId xmlns:p14="http://schemas.microsoft.com/office/powerpoint/2010/main" val="615090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E2DD0E-370D-1378-86E3-251FF4DC6F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F49E52-37C8-EBDD-687E-C121CDB826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0D85F9-399E-87DB-A354-8F96E3209B15}"/>
              </a:ext>
            </a:extLst>
          </p:cNvPr>
          <p:cNvSpPr>
            <a:spLocks noGrp="1"/>
          </p:cNvSpPr>
          <p:nvPr>
            <p:ph type="body" idx="1"/>
          </p:nvPr>
        </p:nvSpPr>
        <p:spPr/>
        <p:txBody>
          <a:bodyPr/>
          <a:lstStyle/>
          <a:p>
            <a:endParaRPr lang="en-GB" sz="105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BC449AF0-3420-D99F-098C-77B281AF4529}"/>
              </a:ext>
            </a:extLst>
          </p:cNvPr>
          <p:cNvSpPr>
            <a:spLocks noGrp="1"/>
          </p:cNvSpPr>
          <p:nvPr>
            <p:ph type="sldNum" sz="quarter" idx="5"/>
          </p:nvPr>
        </p:nvSpPr>
        <p:spPr/>
        <p:txBody>
          <a:bodyPr/>
          <a:lstStyle/>
          <a:p>
            <a:fld id="{14FCA1E1-6FC4-452F-BB26-766D58A6DB50}" type="slidenum">
              <a:rPr lang="en-GB" smtClean="0"/>
              <a:t>8</a:t>
            </a:fld>
            <a:endParaRPr lang="en-GB" dirty="0"/>
          </a:p>
        </p:txBody>
      </p:sp>
    </p:spTree>
    <p:extLst>
      <p:ext uri="{BB962C8B-B14F-4D97-AF65-F5344CB8AC3E}">
        <p14:creationId xmlns:p14="http://schemas.microsoft.com/office/powerpoint/2010/main" val="2773731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482216-40A8-BF2A-D07E-F61F9B1FFD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DB6822-8DAA-85D7-9B46-005F77CECC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D4CC86-FD70-6D83-C4BC-DEA05B32231D}"/>
              </a:ext>
            </a:extLst>
          </p:cNvPr>
          <p:cNvSpPr>
            <a:spLocks noGrp="1"/>
          </p:cNvSpPr>
          <p:nvPr>
            <p:ph type="body" idx="1"/>
          </p:nvPr>
        </p:nvSpPr>
        <p:spPr/>
        <p:txBody>
          <a:bodyPr/>
          <a:lstStyle/>
          <a:p>
            <a:endParaRPr lang="en-GB" sz="1050" kern="1200" dirty="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757AAB3D-CCA6-E86F-D1DF-34B7DC0751F4}"/>
              </a:ext>
            </a:extLst>
          </p:cNvPr>
          <p:cNvSpPr>
            <a:spLocks noGrp="1"/>
          </p:cNvSpPr>
          <p:nvPr>
            <p:ph type="sldNum" sz="quarter" idx="5"/>
          </p:nvPr>
        </p:nvSpPr>
        <p:spPr/>
        <p:txBody>
          <a:bodyPr/>
          <a:lstStyle/>
          <a:p>
            <a:fld id="{14FCA1E1-6FC4-452F-BB26-766D58A6DB50}" type="slidenum">
              <a:rPr lang="en-GB" smtClean="0"/>
              <a:t>9</a:t>
            </a:fld>
            <a:endParaRPr lang="en-GB" dirty="0"/>
          </a:p>
        </p:txBody>
      </p:sp>
    </p:spTree>
    <p:extLst>
      <p:ext uri="{BB962C8B-B14F-4D97-AF65-F5344CB8AC3E}">
        <p14:creationId xmlns:p14="http://schemas.microsoft.com/office/powerpoint/2010/main" val="2341417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1605A-02B6-E3BB-A9B1-E3C56CBD50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42B8BF-C949-9D74-6309-E1B811E2EE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53C86B-9E08-3380-2E1F-ABC30B851F1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802D0E4-C4E3-B4AE-9A2B-E4583951AB1D}"/>
              </a:ext>
            </a:extLst>
          </p:cNvPr>
          <p:cNvSpPr>
            <a:spLocks noGrp="1"/>
          </p:cNvSpPr>
          <p:nvPr>
            <p:ph type="sldNum" sz="quarter" idx="5"/>
          </p:nvPr>
        </p:nvSpPr>
        <p:spPr/>
        <p:txBody>
          <a:bodyPr/>
          <a:lstStyle/>
          <a:p>
            <a:fld id="{14FCA1E1-6FC4-452F-BB26-766D58A6DB50}" type="slidenum">
              <a:rPr lang="en-GB" smtClean="0"/>
              <a:t>11</a:t>
            </a:fld>
            <a:endParaRPr lang="en-GB" dirty="0"/>
          </a:p>
        </p:txBody>
      </p:sp>
    </p:spTree>
    <p:extLst>
      <p:ext uri="{BB962C8B-B14F-4D97-AF65-F5344CB8AC3E}">
        <p14:creationId xmlns:p14="http://schemas.microsoft.com/office/powerpoint/2010/main" val="3274556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9CBE57-A921-58C0-4338-B286465334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CA7A5F-28FC-07F5-C0CF-D880A747E8E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78C339-BB37-1E89-D042-F3EB31DC200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734B7D5-FE88-7C12-83AB-967AC77877D3}"/>
              </a:ext>
            </a:extLst>
          </p:cNvPr>
          <p:cNvSpPr>
            <a:spLocks noGrp="1"/>
          </p:cNvSpPr>
          <p:nvPr>
            <p:ph type="sldNum" sz="quarter" idx="5"/>
          </p:nvPr>
        </p:nvSpPr>
        <p:spPr/>
        <p:txBody>
          <a:bodyPr/>
          <a:lstStyle/>
          <a:p>
            <a:fld id="{14FCA1E1-6FC4-452F-BB26-766D58A6DB50}" type="slidenum">
              <a:rPr lang="en-GB" smtClean="0"/>
              <a:t>12</a:t>
            </a:fld>
            <a:endParaRPr lang="en-GB" dirty="0"/>
          </a:p>
        </p:txBody>
      </p:sp>
    </p:spTree>
    <p:extLst>
      <p:ext uri="{BB962C8B-B14F-4D97-AF65-F5344CB8AC3E}">
        <p14:creationId xmlns:p14="http://schemas.microsoft.com/office/powerpoint/2010/main" val="1707261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760CD9E-D913-4CD1-93CA-74512890DE89}" type="slidenum">
              <a:rPr lang="en-GB" smtClean="0"/>
              <a:t>23</a:t>
            </a:fld>
            <a:endParaRPr lang="en-GB" dirty="0"/>
          </a:p>
        </p:txBody>
      </p:sp>
    </p:spTree>
    <p:extLst>
      <p:ext uri="{BB962C8B-B14F-4D97-AF65-F5344CB8AC3E}">
        <p14:creationId xmlns:p14="http://schemas.microsoft.com/office/powerpoint/2010/main" val="38850994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AA18C3-14C3-D9F3-4943-0FEA363043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768934-AFDE-528D-7EFC-4634313380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0B2672-58A2-6103-1136-004A780539B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685BA1D-EC9A-84E3-2E0A-8B970FA9AC31}"/>
              </a:ext>
            </a:extLst>
          </p:cNvPr>
          <p:cNvSpPr>
            <a:spLocks noGrp="1"/>
          </p:cNvSpPr>
          <p:nvPr>
            <p:ph type="sldNum" sz="quarter" idx="5"/>
          </p:nvPr>
        </p:nvSpPr>
        <p:spPr/>
        <p:txBody>
          <a:bodyPr/>
          <a:lstStyle/>
          <a:p>
            <a:fld id="{F760CD9E-D913-4CD1-93CA-74512890DE89}" type="slidenum">
              <a:rPr lang="en-GB" smtClean="0"/>
              <a:t>25</a:t>
            </a:fld>
            <a:endParaRPr lang="en-GB" dirty="0"/>
          </a:p>
        </p:txBody>
      </p:sp>
    </p:spTree>
    <p:extLst>
      <p:ext uri="{BB962C8B-B14F-4D97-AF65-F5344CB8AC3E}">
        <p14:creationId xmlns:p14="http://schemas.microsoft.com/office/powerpoint/2010/main" val="33857018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21.png"/><Relationship Id="rId7" Type="http://schemas.openxmlformats.org/officeDocument/2006/relationships/image" Target="../media/image8.png"/><Relationship Id="rId2"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hyperlink" Target="https://www.linkedin.com/company/picker-institute-europe" TargetMode="External"/><Relationship Id="rId5" Type="http://schemas.openxmlformats.org/officeDocument/2006/relationships/image" Target="../media/image22.png"/><Relationship Id="rId4" Type="http://schemas.openxmlformats.org/officeDocument/2006/relationships/hyperlink" Target="https://twitter.com/pickereurope" TargetMode="Externa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BAADD-D53A-D942-EA4A-419B46AD6954}"/>
              </a:ext>
            </a:extLst>
          </p:cNvPr>
          <p:cNvSpPr>
            <a:spLocks noGrp="1"/>
          </p:cNvSpPr>
          <p:nvPr>
            <p:ph type="ctrTitle" hasCustomPrompt="1"/>
          </p:nvPr>
        </p:nvSpPr>
        <p:spPr>
          <a:xfrm>
            <a:off x="517526" y="489480"/>
            <a:ext cx="5578474" cy="461665"/>
          </a:xfrm>
        </p:spPr>
        <p:txBody>
          <a:bodyPr wrap="square" anchor="t">
            <a:spAutoFit/>
          </a:bodyPr>
          <a:lstStyle>
            <a:lvl1pPr algn="l">
              <a:defRPr sz="3000">
                <a:solidFill>
                  <a:srgbClr val="007B4E"/>
                </a:solidFill>
              </a:defRPr>
            </a:lvl1pPr>
          </a:lstStyle>
          <a:p>
            <a:r>
              <a:rPr lang="en-GB"/>
              <a:t>Presentation Title</a:t>
            </a:r>
          </a:p>
        </p:txBody>
      </p:sp>
      <p:sp>
        <p:nvSpPr>
          <p:cNvPr id="3" name="Subtitle 2">
            <a:extLst>
              <a:ext uri="{FF2B5EF4-FFF2-40B4-BE49-F238E27FC236}">
                <a16:creationId xmlns:a16="http://schemas.microsoft.com/office/drawing/2014/main" id="{259EB21C-0AC3-0A25-AFCE-01360AC1F7EF}"/>
              </a:ext>
            </a:extLst>
          </p:cNvPr>
          <p:cNvSpPr>
            <a:spLocks noGrp="1"/>
          </p:cNvSpPr>
          <p:nvPr>
            <p:ph type="subTitle" idx="1" hasCustomPrompt="1"/>
          </p:nvPr>
        </p:nvSpPr>
        <p:spPr>
          <a:xfrm>
            <a:off x="517526" y="1283621"/>
            <a:ext cx="5578474" cy="779802"/>
          </a:xfrm>
        </p:spPr>
        <p:txBody>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a:t>
            </a:r>
            <a:br>
              <a:rPr lang="en-GB"/>
            </a:br>
            <a:r>
              <a:rPr lang="en-GB"/>
              <a:t>Date</a:t>
            </a:r>
          </a:p>
        </p:txBody>
      </p:sp>
      <p:sp>
        <p:nvSpPr>
          <p:cNvPr id="5" name="Oval 4" hidden="1">
            <a:extLst>
              <a:ext uri="{FF2B5EF4-FFF2-40B4-BE49-F238E27FC236}">
                <a16:creationId xmlns:a16="http://schemas.microsoft.com/office/drawing/2014/main" id="{48EAAC37-BD99-349E-8C25-C08A69F30647}"/>
              </a:ext>
            </a:extLst>
          </p:cNvPr>
          <p:cNvSpPr>
            <a:spLocks noChangeAspect="1"/>
          </p:cNvSpPr>
          <p:nvPr userDrawn="1"/>
        </p:nvSpPr>
        <p:spPr>
          <a:xfrm>
            <a:off x="6599976" y="-1639254"/>
            <a:ext cx="6912000" cy="6913289"/>
          </a:xfrm>
          <a:prstGeom prst="ellipse">
            <a:avLst/>
          </a:prstGeom>
          <a:noFill/>
          <a:ln w="11080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descr="A close-up of a logo&#10;&#10;Description automatically generated">
            <a:extLst>
              <a:ext uri="{FF2B5EF4-FFF2-40B4-BE49-F238E27FC236}">
                <a16:creationId xmlns:a16="http://schemas.microsoft.com/office/drawing/2014/main" id="{4300CC83-2246-855C-3DC0-38E3EA1EC4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88129" y="6096399"/>
            <a:ext cx="1305464" cy="581142"/>
          </a:xfrm>
          <a:prstGeom prst="rect">
            <a:avLst/>
          </a:prstGeom>
        </p:spPr>
      </p:pic>
      <p:pic>
        <p:nvPicPr>
          <p:cNvPr id="10" name="Picture 9" descr="Two men holding coffee cups&#10;&#10;Description automatically generated">
            <a:extLst>
              <a:ext uri="{FF2B5EF4-FFF2-40B4-BE49-F238E27FC236}">
                <a16:creationId xmlns:a16="http://schemas.microsoft.com/office/drawing/2014/main" id="{A288B829-0994-2BCA-B180-C66797302A6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90477" y="-2007112"/>
            <a:ext cx="7855656" cy="7855656"/>
          </a:xfrm>
          <a:prstGeom prst="rect">
            <a:avLst/>
          </a:prstGeom>
        </p:spPr>
      </p:pic>
    </p:spTree>
    <p:extLst>
      <p:ext uri="{BB962C8B-B14F-4D97-AF65-F5344CB8AC3E}">
        <p14:creationId xmlns:p14="http://schemas.microsoft.com/office/powerpoint/2010/main" val="32156847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85BC1-8A06-1DC4-EA31-DF28718DBE91}"/>
              </a:ext>
            </a:extLst>
          </p:cNvPr>
          <p:cNvSpPr>
            <a:spLocks noGrp="1"/>
          </p:cNvSpPr>
          <p:nvPr>
            <p:ph type="title"/>
          </p:nvPr>
        </p:nvSpPr>
        <p:spPr>
          <a:xfrm>
            <a:off x="517525" y="489480"/>
            <a:ext cx="11155361" cy="461665"/>
          </a:xfrm>
        </p:spPr>
        <p:txBody>
          <a:bodyPr/>
          <a:lstStyle/>
          <a:p>
            <a:r>
              <a:rPr lang="en-US"/>
              <a:t>Click to edit Master title style</a:t>
            </a:r>
            <a:endParaRPr lang="en-GB"/>
          </a:p>
        </p:txBody>
      </p:sp>
      <p:sp>
        <p:nvSpPr>
          <p:cNvPr id="4" name="Content Placeholder 1">
            <a:extLst>
              <a:ext uri="{FF2B5EF4-FFF2-40B4-BE49-F238E27FC236}">
                <a16:creationId xmlns:a16="http://schemas.microsoft.com/office/drawing/2014/main" id="{89D53047-A501-25D5-C974-AAD78CD7BD1F}"/>
              </a:ext>
            </a:extLst>
          </p:cNvPr>
          <p:cNvSpPr txBox="1">
            <a:spLocks/>
          </p:cNvSpPr>
          <p:nvPr userDrawn="1"/>
        </p:nvSpPr>
        <p:spPr>
          <a:xfrm>
            <a:off x="516834" y="1203512"/>
            <a:ext cx="11156054" cy="4575255"/>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00000"/>
              </a:lnSpc>
              <a:spcBef>
                <a:spcPts val="800"/>
              </a:spcBef>
              <a:buClr>
                <a:srgbClr val="00AACD"/>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2pPr>
            <a:lvl3pPr marL="684000" indent="-342900" algn="l" defTabSz="914400" rtl="0" eaLnBrk="1" latinLnBrk="0" hangingPunct="1">
              <a:lnSpc>
                <a:spcPct val="100000"/>
              </a:lnSpc>
              <a:spcBef>
                <a:spcPts val="800"/>
              </a:spcBef>
              <a:buClr>
                <a:srgbClr val="00AACD"/>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3pPr>
            <a:lvl4pPr marL="1026000" indent="-342900" algn="l" defTabSz="914400" rtl="0" eaLnBrk="1" latinLnBrk="0" hangingPunct="1">
              <a:lnSpc>
                <a:spcPct val="100000"/>
              </a:lnSpc>
              <a:spcBef>
                <a:spcPts val="800"/>
              </a:spcBef>
              <a:buClr>
                <a:srgbClr val="00AACD"/>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4pPr>
            <a:lvl5pPr marL="1332000" indent="-342900" algn="l" defTabSz="914400" rtl="0" eaLnBrk="1" latinLnBrk="0" hangingPunct="1">
              <a:lnSpc>
                <a:spcPct val="100000"/>
              </a:lnSpc>
              <a:spcBef>
                <a:spcPts val="800"/>
              </a:spcBef>
              <a:buClr>
                <a:srgbClr val="00AACD"/>
              </a:buClr>
              <a:buSzPct val="85000"/>
              <a:buFont typeface="Wingdings" panose="05000000000000000000" pitchFamily="2" charset="2"/>
              <a:buChar char="¡"/>
              <a:defRPr lang="en-GB" sz="1800" b="0" kern="1200" dirty="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4A4A49"/>
              </a:solidFill>
              <a:effectLst/>
              <a:uLnTx/>
              <a:uFillTx/>
              <a:latin typeface="Arial" panose="020B0604020202020204"/>
              <a:ea typeface="+mn-ea"/>
              <a:cs typeface="+mn-cs"/>
            </a:endParaRPr>
          </a:p>
        </p:txBody>
      </p:sp>
      <p:sp>
        <p:nvSpPr>
          <p:cNvPr id="6" name="Content Placeholder 2">
            <a:extLst>
              <a:ext uri="{FF2B5EF4-FFF2-40B4-BE49-F238E27FC236}">
                <a16:creationId xmlns:a16="http://schemas.microsoft.com/office/drawing/2014/main" id="{4B4A8147-ADD0-593A-95F8-C8CADBFB4518}"/>
              </a:ext>
            </a:extLst>
          </p:cNvPr>
          <p:cNvSpPr>
            <a:spLocks noGrp="1"/>
          </p:cNvSpPr>
          <p:nvPr>
            <p:ph idx="1"/>
          </p:nvPr>
        </p:nvSpPr>
        <p:spPr>
          <a:xfrm>
            <a:off x="516834" y="1271245"/>
            <a:ext cx="11156053" cy="4575255"/>
          </a:xfrm>
        </p:spPr>
        <p:txBody>
          <a:bodyPr/>
          <a:lstStyle>
            <a:lvl1pPr>
              <a:lnSpc>
                <a:spcPct val="114000"/>
              </a:lnSpc>
              <a:defRPr/>
            </a:lvl1pPr>
            <a:lvl2pPr>
              <a:lnSpc>
                <a:spcPct val="114000"/>
              </a:lnSpc>
              <a:buClr>
                <a:schemeClr val="tx2"/>
              </a:buClr>
              <a:defRPr/>
            </a:lvl2pPr>
            <a:lvl3pPr>
              <a:lnSpc>
                <a:spcPct val="114000"/>
              </a:lnSpc>
              <a:buClr>
                <a:schemeClr val="tx2"/>
              </a:buClr>
              <a:defRPr/>
            </a:lvl3pPr>
            <a:lvl4pPr>
              <a:lnSpc>
                <a:spcPct val="114000"/>
              </a:lnSpc>
              <a:buClr>
                <a:schemeClr val="tx2"/>
              </a:buClr>
              <a:defRPr/>
            </a:lvl4pPr>
            <a:lvl5pPr>
              <a:lnSpc>
                <a:spcPct val="114000"/>
              </a:lnSpc>
              <a:buClr>
                <a:schemeClr val="tx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3" name="Graphic 2">
            <a:extLst>
              <a:ext uri="{FF2B5EF4-FFF2-40B4-BE49-F238E27FC236}">
                <a16:creationId xmlns:a16="http://schemas.microsoft.com/office/drawing/2014/main" id="{E00AEEE9-3B87-C009-D6ED-39EE4264999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07279" y="-2242536"/>
            <a:ext cx="8092941" cy="8092941"/>
          </a:xfrm>
          <a:prstGeom prst="rect">
            <a:avLst/>
          </a:prstGeom>
        </p:spPr>
      </p:pic>
    </p:spTree>
    <p:extLst>
      <p:ext uri="{BB962C8B-B14F-4D97-AF65-F5344CB8AC3E}">
        <p14:creationId xmlns:p14="http://schemas.microsoft.com/office/powerpoint/2010/main" val="2981949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85BC1-8A06-1DC4-EA31-DF28718DBE91}"/>
              </a:ext>
            </a:extLst>
          </p:cNvPr>
          <p:cNvSpPr>
            <a:spLocks noGrp="1"/>
          </p:cNvSpPr>
          <p:nvPr>
            <p:ph type="title"/>
          </p:nvPr>
        </p:nvSpPr>
        <p:spPr>
          <a:xfrm>
            <a:off x="517525" y="489480"/>
            <a:ext cx="11155361" cy="461665"/>
          </a:xfrm>
        </p:spPr>
        <p:txBody>
          <a:bodyPr/>
          <a:lstStyle/>
          <a:p>
            <a:r>
              <a:rPr lang="en-US"/>
              <a:t>Click to edit Master title style</a:t>
            </a:r>
            <a:endParaRPr lang="en-GB"/>
          </a:p>
        </p:txBody>
      </p:sp>
      <p:sp>
        <p:nvSpPr>
          <p:cNvPr id="4" name="Content Placeholder 1">
            <a:extLst>
              <a:ext uri="{FF2B5EF4-FFF2-40B4-BE49-F238E27FC236}">
                <a16:creationId xmlns:a16="http://schemas.microsoft.com/office/drawing/2014/main" id="{89D53047-A501-25D5-C974-AAD78CD7BD1F}"/>
              </a:ext>
            </a:extLst>
          </p:cNvPr>
          <p:cNvSpPr txBox="1">
            <a:spLocks/>
          </p:cNvSpPr>
          <p:nvPr userDrawn="1"/>
        </p:nvSpPr>
        <p:spPr>
          <a:xfrm>
            <a:off x="516834" y="1203512"/>
            <a:ext cx="11156054" cy="4575255"/>
          </a:xfrm>
          <a:prstGeom prst="rect">
            <a:avLst/>
          </a:prstGeom>
        </p:spPr>
        <p:txBody>
          <a:bodyPr vert="horz" lIns="0" tIns="0" rIns="0" bIns="0" rtlCol="0">
            <a:noAutofit/>
          </a:bodyPr>
          <a:lstStyle>
            <a:lvl1pPr marL="0" indent="0" algn="l" defTabSz="914400" rtl="0" eaLnBrk="1" latinLnBrk="0" hangingPunct="1">
              <a:lnSpc>
                <a:spcPct val="100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00000"/>
              </a:lnSpc>
              <a:spcBef>
                <a:spcPts val="800"/>
              </a:spcBef>
              <a:buClr>
                <a:srgbClr val="00AACD"/>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2pPr>
            <a:lvl3pPr marL="684000" indent="-342900" algn="l" defTabSz="914400" rtl="0" eaLnBrk="1" latinLnBrk="0" hangingPunct="1">
              <a:lnSpc>
                <a:spcPct val="100000"/>
              </a:lnSpc>
              <a:spcBef>
                <a:spcPts val="800"/>
              </a:spcBef>
              <a:buClr>
                <a:srgbClr val="00AACD"/>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3pPr>
            <a:lvl4pPr marL="1026000" indent="-342900" algn="l" defTabSz="914400" rtl="0" eaLnBrk="1" latinLnBrk="0" hangingPunct="1">
              <a:lnSpc>
                <a:spcPct val="100000"/>
              </a:lnSpc>
              <a:spcBef>
                <a:spcPts val="800"/>
              </a:spcBef>
              <a:buClr>
                <a:srgbClr val="00AACD"/>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4pPr>
            <a:lvl5pPr marL="1332000" indent="-342900" algn="l" defTabSz="914400" rtl="0" eaLnBrk="1" latinLnBrk="0" hangingPunct="1">
              <a:lnSpc>
                <a:spcPct val="100000"/>
              </a:lnSpc>
              <a:spcBef>
                <a:spcPts val="800"/>
              </a:spcBef>
              <a:buClr>
                <a:srgbClr val="00AACD"/>
              </a:buClr>
              <a:buSzPct val="85000"/>
              <a:buFont typeface="Wingdings" panose="05000000000000000000" pitchFamily="2" charset="2"/>
              <a:buChar char="¡"/>
              <a:defRPr lang="en-GB" sz="1800" b="0" kern="1200" dirty="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endParaRPr kumimoji="0" lang="en-US" sz="1800" b="0" i="0" u="none" strike="noStrike" kern="1200" cap="none" spc="0" normalizeH="0" baseline="0" noProof="0" dirty="0">
              <a:ln>
                <a:noFill/>
              </a:ln>
              <a:solidFill>
                <a:srgbClr val="4A4A49"/>
              </a:solidFill>
              <a:effectLst/>
              <a:uLnTx/>
              <a:uFillTx/>
              <a:latin typeface="Arial" panose="020B0604020202020204"/>
              <a:ea typeface="+mn-ea"/>
              <a:cs typeface="+mn-cs"/>
            </a:endParaRPr>
          </a:p>
        </p:txBody>
      </p:sp>
      <p:sp>
        <p:nvSpPr>
          <p:cNvPr id="6" name="Content Placeholder 2">
            <a:extLst>
              <a:ext uri="{FF2B5EF4-FFF2-40B4-BE49-F238E27FC236}">
                <a16:creationId xmlns:a16="http://schemas.microsoft.com/office/drawing/2014/main" id="{4B4A8147-ADD0-593A-95F8-C8CADBFB4518}"/>
              </a:ext>
            </a:extLst>
          </p:cNvPr>
          <p:cNvSpPr>
            <a:spLocks noGrp="1"/>
          </p:cNvSpPr>
          <p:nvPr>
            <p:ph idx="1"/>
          </p:nvPr>
        </p:nvSpPr>
        <p:spPr>
          <a:xfrm>
            <a:off x="516834" y="1271245"/>
            <a:ext cx="7132474" cy="4575255"/>
          </a:xfrm>
        </p:spPr>
        <p:txBody>
          <a:bodyPr/>
          <a:lstStyle>
            <a:lvl1pPr>
              <a:lnSpc>
                <a:spcPct val="114000"/>
              </a:lnSpc>
              <a:defRPr/>
            </a:lvl1pPr>
            <a:lvl2pPr>
              <a:lnSpc>
                <a:spcPct val="114000"/>
              </a:lnSpc>
              <a:buClr>
                <a:schemeClr val="tx2"/>
              </a:buClr>
              <a:defRPr/>
            </a:lvl2pPr>
            <a:lvl3pPr>
              <a:lnSpc>
                <a:spcPct val="114000"/>
              </a:lnSpc>
              <a:buClr>
                <a:schemeClr val="tx2"/>
              </a:buClr>
              <a:defRPr/>
            </a:lvl3pPr>
            <a:lvl4pPr>
              <a:lnSpc>
                <a:spcPct val="114000"/>
              </a:lnSpc>
              <a:buClr>
                <a:schemeClr val="tx2"/>
              </a:buClr>
              <a:defRPr/>
            </a:lvl4pPr>
            <a:lvl5pPr>
              <a:lnSpc>
                <a:spcPct val="114000"/>
              </a:lnSpc>
              <a:buClr>
                <a:schemeClr val="tx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 name="Graphic 9">
            <a:extLst>
              <a:ext uri="{FF2B5EF4-FFF2-40B4-BE49-F238E27FC236}">
                <a16:creationId xmlns:a16="http://schemas.microsoft.com/office/drawing/2014/main" id="{F7824AFA-4027-C581-AC91-08779C138F7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07279" y="-2242536"/>
            <a:ext cx="8092941" cy="8092941"/>
          </a:xfrm>
          <a:prstGeom prst="rect">
            <a:avLst/>
          </a:prstGeom>
        </p:spPr>
      </p:pic>
      <p:pic>
        <p:nvPicPr>
          <p:cNvPr id="8" name="Picture 7" descr="Two men holding coffee cups&#10;&#10;Description automatically generated">
            <a:extLst>
              <a:ext uri="{FF2B5EF4-FFF2-40B4-BE49-F238E27FC236}">
                <a16:creationId xmlns:a16="http://schemas.microsoft.com/office/drawing/2014/main" id="{A0BAC4E7-6642-A2D4-586C-3B832972196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06496" y="1731355"/>
            <a:ext cx="4126240" cy="4126240"/>
          </a:xfrm>
          <a:prstGeom prst="rect">
            <a:avLst/>
          </a:prstGeom>
        </p:spPr>
      </p:pic>
    </p:spTree>
    <p:extLst>
      <p:ext uri="{BB962C8B-B14F-4D97-AF65-F5344CB8AC3E}">
        <p14:creationId xmlns:p14="http://schemas.microsoft.com/office/powerpoint/2010/main" val="2294793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2_Title and Content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D49947-6285-7FB5-E091-5D65EC90FD46}"/>
              </a:ext>
            </a:extLst>
          </p:cNvPr>
          <p:cNvSpPr>
            <a:spLocks noGrp="1"/>
          </p:cNvSpPr>
          <p:nvPr>
            <p:ph idx="1"/>
          </p:nvPr>
        </p:nvSpPr>
        <p:spPr>
          <a:xfrm>
            <a:off x="516834" y="1271245"/>
            <a:ext cx="11156053" cy="4575255"/>
          </a:xfrm>
        </p:spPr>
        <p:txBody>
          <a:bodyPr/>
          <a:lstStyle>
            <a:lvl1pPr>
              <a:lnSpc>
                <a:spcPct val="114000"/>
              </a:lnSpc>
              <a:defRPr/>
            </a:lvl1pPr>
            <a:lvl2pPr>
              <a:lnSpc>
                <a:spcPct val="114000"/>
              </a:lnSpc>
              <a:buClr>
                <a:srgbClr val="1E445C"/>
              </a:buClr>
              <a:defRPr/>
            </a:lvl2pPr>
            <a:lvl3pPr>
              <a:lnSpc>
                <a:spcPct val="114000"/>
              </a:lnSpc>
              <a:buClr>
                <a:srgbClr val="1E445C"/>
              </a:buClr>
              <a:defRPr/>
            </a:lvl3pPr>
            <a:lvl4pPr>
              <a:lnSpc>
                <a:spcPct val="114000"/>
              </a:lnSpc>
              <a:buClr>
                <a:srgbClr val="1E445C"/>
              </a:buClr>
              <a:defRPr/>
            </a:lvl4pPr>
            <a:lvl5pPr>
              <a:lnSpc>
                <a:spcPct val="114000"/>
              </a:lnSpc>
              <a:buClr>
                <a:srgbClr val="1E445C"/>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BE778849-68C3-0C1D-6D6B-63DF21E421CF}"/>
              </a:ext>
            </a:extLst>
          </p:cNvPr>
          <p:cNvSpPr>
            <a:spLocks noGrp="1"/>
          </p:cNvSpPr>
          <p:nvPr>
            <p:ph type="title"/>
          </p:nvPr>
        </p:nvSpPr>
        <p:spPr>
          <a:xfrm>
            <a:off x="517525" y="489480"/>
            <a:ext cx="11155361" cy="461665"/>
          </a:xfrm>
        </p:spPr>
        <p:txBody>
          <a:bodyPr/>
          <a:lstStyle>
            <a:lvl1pPr>
              <a:defRPr>
                <a:solidFill>
                  <a:srgbClr val="1E445C"/>
                </a:solidFill>
              </a:defRPr>
            </a:lvl1pPr>
          </a:lstStyle>
          <a:p>
            <a:r>
              <a:rPr lang="en-US"/>
              <a:t>Click to edit Master title style</a:t>
            </a:r>
            <a:endParaRPr lang="en-GB"/>
          </a:p>
        </p:txBody>
      </p:sp>
      <p:pic>
        <p:nvPicPr>
          <p:cNvPr id="4" name="Graphic 3">
            <a:extLst>
              <a:ext uri="{FF2B5EF4-FFF2-40B4-BE49-F238E27FC236}">
                <a16:creationId xmlns:a16="http://schemas.microsoft.com/office/drawing/2014/main" id="{B6A2D74B-CA40-3EE6-4A52-3CC2A5BE37C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11126" y="-2196271"/>
            <a:ext cx="8041858" cy="8041858"/>
          </a:xfrm>
          <a:prstGeom prst="rect">
            <a:avLst/>
          </a:prstGeom>
        </p:spPr>
      </p:pic>
    </p:spTree>
    <p:extLst>
      <p:ext uri="{BB962C8B-B14F-4D97-AF65-F5344CB8AC3E}">
        <p14:creationId xmlns:p14="http://schemas.microsoft.com/office/powerpoint/2010/main" val="34080808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3_Title and Content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D49947-6285-7FB5-E091-5D65EC90FD46}"/>
              </a:ext>
            </a:extLst>
          </p:cNvPr>
          <p:cNvSpPr>
            <a:spLocks noGrp="1"/>
          </p:cNvSpPr>
          <p:nvPr>
            <p:ph idx="1"/>
          </p:nvPr>
        </p:nvSpPr>
        <p:spPr>
          <a:xfrm>
            <a:off x="516834" y="1271245"/>
            <a:ext cx="7141266" cy="4575255"/>
          </a:xfrm>
        </p:spPr>
        <p:txBody>
          <a:bodyPr/>
          <a:lstStyle>
            <a:lvl1pPr>
              <a:lnSpc>
                <a:spcPct val="114000"/>
              </a:lnSpc>
              <a:defRPr/>
            </a:lvl1pPr>
            <a:lvl2pPr>
              <a:lnSpc>
                <a:spcPct val="114000"/>
              </a:lnSpc>
              <a:buClr>
                <a:srgbClr val="1E445C"/>
              </a:buClr>
              <a:defRPr/>
            </a:lvl2pPr>
            <a:lvl3pPr>
              <a:lnSpc>
                <a:spcPct val="114000"/>
              </a:lnSpc>
              <a:buClr>
                <a:srgbClr val="1E445C"/>
              </a:buClr>
              <a:defRPr/>
            </a:lvl3pPr>
            <a:lvl4pPr>
              <a:lnSpc>
                <a:spcPct val="114000"/>
              </a:lnSpc>
              <a:buClr>
                <a:srgbClr val="1E445C"/>
              </a:buClr>
              <a:defRPr/>
            </a:lvl4pPr>
            <a:lvl5pPr>
              <a:lnSpc>
                <a:spcPct val="114000"/>
              </a:lnSpc>
              <a:buClr>
                <a:srgbClr val="1E445C"/>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BE778849-68C3-0C1D-6D6B-63DF21E421CF}"/>
              </a:ext>
            </a:extLst>
          </p:cNvPr>
          <p:cNvSpPr>
            <a:spLocks noGrp="1"/>
          </p:cNvSpPr>
          <p:nvPr>
            <p:ph type="title"/>
          </p:nvPr>
        </p:nvSpPr>
        <p:spPr>
          <a:xfrm>
            <a:off x="517525" y="489480"/>
            <a:ext cx="11155361" cy="461665"/>
          </a:xfrm>
        </p:spPr>
        <p:txBody>
          <a:bodyPr/>
          <a:lstStyle>
            <a:lvl1pPr>
              <a:defRPr>
                <a:solidFill>
                  <a:srgbClr val="1E445C"/>
                </a:solidFill>
              </a:defRPr>
            </a:lvl1pPr>
          </a:lstStyle>
          <a:p>
            <a:r>
              <a:rPr lang="en-US"/>
              <a:t>Click to edit Master title style</a:t>
            </a:r>
            <a:endParaRPr lang="en-GB"/>
          </a:p>
        </p:txBody>
      </p:sp>
      <p:pic>
        <p:nvPicPr>
          <p:cNvPr id="20" name="Graphic 19">
            <a:extLst>
              <a:ext uri="{FF2B5EF4-FFF2-40B4-BE49-F238E27FC236}">
                <a16:creationId xmlns:a16="http://schemas.microsoft.com/office/drawing/2014/main" id="{B549B513-0F72-E02F-7E70-CE5501D4CF9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11126" y="-2196271"/>
            <a:ext cx="8041858" cy="8041858"/>
          </a:xfrm>
          <a:prstGeom prst="rect">
            <a:avLst/>
          </a:prstGeom>
        </p:spPr>
      </p:pic>
      <p:pic>
        <p:nvPicPr>
          <p:cNvPr id="9" name="Picture 8" descr="A person in a grey shirt&#10;&#10;Description automatically generated">
            <a:extLst>
              <a:ext uri="{FF2B5EF4-FFF2-40B4-BE49-F238E27FC236}">
                <a16:creationId xmlns:a16="http://schemas.microsoft.com/office/drawing/2014/main" id="{73616B59-8E20-4A30-29F4-1D7AA7E9D27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03169" y="1722563"/>
            <a:ext cx="4132748" cy="4126240"/>
          </a:xfrm>
          <a:prstGeom prst="rect">
            <a:avLst/>
          </a:prstGeom>
        </p:spPr>
      </p:pic>
    </p:spTree>
    <p:extLst>
      <p:ext uri="{BB962C8B-B14F-4D97-AF65-F5344CB8AC3E}">
        <p14:creationId xmlns:p14="http://schemas.microsoft.com/office/powerpoint/2010/main" val="29418871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D49947-6285-7FB5-E091-5D65EC90FD46}"/>
              </a:ext>
            </a:extLst>
          </p:cNvPr>
          <p:cNvSpPr>
            <a:spLocks noGrp="1"/>
          </p:cNvSpPr>
          <p:nvPr>
            <p:ph idx="1"/>
          </p:nvPr>
        </p:nvSpPr>
        <p:spPr>
          <a:xfrm>
            <a:off x="516834" y="1271245"/>
            <a:ext cx="11156053" cy="4575255"/>
          </a:xfrm>
        </p:spPr>
        <p:txBody>
          <a:bodyPr/>
          <a:lstStyle>
            <a:lvl1pPr>
              <a:lnSpc>
                <a:spcPct val="114000"/>
              </a:lnSpc>
              <a:defRPr/>
            </a:lvl1pPr>
            <a:lvl2pPr>
              <a:lnSpc>
                <a:spcPct val="114000"/>
              </a:lnSpc>
              <a:buClr>
                <a:schemeClr val="accent3"/>
              </a:buClr>
              <a:defRPr/>
            </a:lvl2pPr>
            <a:lvl3pPr>
              <a:lnSpc>
                <a:spcPct val="114000"/>
              </a:lnSpc>
              <a:buClr>
                <a:schemeClr val="accent3"/>
              </a:buClr>
              <a:defRPr/>
            </a:lvl3pPr>
            <a:lvl4pPr>
              <a:lnSpc>
                <a:spcPct val="114000"/>
              </a:lnSpc>
              <a:buClr>
                <a:schemeClr val="accent3"/>
              </a:buClr>
              <a:defRPr/>
            </a:lvl4pPr>
            <a:lvl5pPr>
              <a:lnSpc>
                <a:spcPct val="114000"/>
              </a:lnSpc>
              <a:buClr>
                <a:schemeClr val="accent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BE778849-68C3-0C1D-6D6B-63DF21E421CF}"/>
              </a:ext>
            </a:extLst>
          </p:cNvPr>
          <p:cNvSpPr>
            <a:spLocks noGrp="1"/>
          </p:cNvSpPr>
          <p:nvPr>
            <p:ph type="title"/>
          </p:nvPr>
        </p:nvSpPr>
        <p:spPr>
          <a:xfrm>
            <a:off x="517525" y="489480"/>
            <a:ext cx="11155361" cy="461665"/>
          </a:xfrm>
        </p:spPr>
        <p:txBody>
          <a:bodyPr/>
          <a:lstStyle>
            <a:lvl1pPr>
              <a:defRPr>
                <a:solidFill>
                  <a:srgbClr val="8A2700"/>
                </a:solidFill>
              </a:defRPr>
            </a:lvl1pPr>
          </a:lstStyle>
          <a:p>
            <a:r>
              <a:rPr lang="en-US"/>
              <a:t>Click to edit Master title style</a:t>
            </a:r>
            <a:endParaRPr lang="en-GB"/>
          </a:p>
        </p:txBody>
      </p:sp>
      <p:pic>
        <p:nvPicPr>
          <p:cNvPr id="4" name="Graphic 3">
            <a:extLst>
              <a:ext uri="{FF2B5EF4-FFF2-40B4-BE49-F238E27FC236}">
                <a16:creationId xmlns:a16="http://schemas.microsoft.com/office/drawing/2014/main" id="{2D82969B-6617-BF66-78E3-2ECDEFB5BEA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06099" y="-2194558"/>
            <a:ext cx="8057692" cy="8057692"/>
          </a:xfrm>
          <a:prstGeom prst="rect">
            <a:avLst/>
          </a:prstGeom>
        </p:spPr>
      </p:pic>
    </p:spTree>
    <p:extLst>
      <p:ext uri="{BB962C8B-B14F-4D97-AF65-F5344CB8AC3E}">
        <p14:creationId xmlns:p14="http://schemas.microsoft.com/office/powerpoint/2010/main" val="31934442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4_Title and Content 2">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D49947-6285-7FB5-E091-5D65EC90FD46}"/>
              </a:ext>
            </a:extLst>
          </p:cNvPr>
          <p:cNvSpPr>
            <a:spLocks noGrp="1"/>
          </p:cNvSpPr>
          <p:nvPr>
            <p:ph idx="1"/>
          </p:nvPr>
        </p:nvSpPr>
        <p:spPr>
          <a:xfrm>
            <a:off x="516834" y="1271245"/>
            <a:ext cx="7141265" cy="4575255"/>
          </a:xfrm>
        </p:spPr>
        <p:txBody>
          <a:bodyPr/>
          <a:lstStyle>
            <a:lvl1pPr>
              <a:lnSpc>
                <a:spcPct val="114000"/>
              </a:lnSpc>
              <a:defRPr/>
            </a:lvl1pPr>
            <a:lvl2pPr>
              <a:lnSpc>
                <a:spcPct val="114000"/>
              </a:lnSpc>
              <a:buClr>
                <a:schemeClr val="accent3"/>
              </a:buClr>
              <a:defRPr/>
            </a:lvl2pPr>
            <a:lvl3pPr>
              <a:lnSpc>
                <a:spcPct val="114000"/>
              </a:lnSpc>
              <a:buClr>
                <a:schemeClr val="accent3"/>
              </a:buClr>
              <a:defRPr/>
            </a:lvl3pPr>
            <a:lvl4pPr>
              <a:lnSpc>
                <a:spcPct val="114000"/>
              </a:lnSpc>
              <a:buClr>
                <a:schemeClr val="accent3"/>
              </a:buClr>
              <a:defRPr/>
            </a:lvl4pPr>
            <a:lvl5pPr>
              <a:lnSpc>
                <a:spcPct val="114000"/>
              </a:lnSpc>
              <a:buClr>
                <a:schemeClr val="accent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BE778849-68C3-0C1D-6D6B-63DF21E421CF}"/>
              </a:ext>
            </a:extLst>
          </p:cNvPr>
          <p:cNvSpPr>
            <a:spLocks noGrp="1"/>
          </p:cNvSpPr>
          <p:nvPr>
            <p:ph type="title"/>
          </p:nvPr>
        </p:nvSpPr>
        <p:spPr>
          <a:xfrm>
            <a:off x="517525" y="489480"/>
            <a:ext cx="11155361" cy="461665"/>
          </a:xfrm>
        </p:spPr>
        <p:txBody>
          <a:bodyPr/>
          <a:lstStyle>
            <a:lvl1pPr>
              <a:defRPr>
                <a:solidFill>
                  <a:srgbClr val="8A2700"/>
                </a:solidFill>
              </a:defRPr>
            </a:lvl1pPr>
          </a:lstStyle>
          <a:p>
            <a:r>
              <a:rPr lang="en-US"/>
              <a:t>Click to edit Master title style</a:t>
            </a:r>
            <a:endParaRPr lang="en-GB"/>
          </a:p>
        </p:txBody>
      </p:sp>
      <p:pic>
        <p:nvPicPr>
          <p:cNvPr id="5" name="Graphic 4">
            <a:extLst>
              <a:ext uri="{FF2B5EF4-FFF2-40B4-BE49-F238E27FC236}">
                <a16:creationId xmlns:a16="http://schemas.microsoft.com/office/drawing/2014/main" id="{DF81DB2A-E5E5-17BB-2D1E-70AEFB47C33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106099" y="-2194558"/>
            <a:ext cx="8057692" cy="8057692"/>
          </a:xfrm>
          <a:prstGeom prst="rect">
            <a:avLst/>
          </a:prstGeom>
        </p:spPr>
      </p:pic>
      <p:pic>
        <p:nvPicPr>
          <p:cNvPr id="10" name="Picture 9" descr="A person and person talking&#10;&#10;Description automatically generated">
            <a:extLst>
              <a:ext uri="{FF2B5EF4-FFF2-40B4-BE49-F238E27FC236}">
                <a16:creationId xmlns:a16="http://schemas.microsoft.com/office/drawing/2014/main" id="{AFC65583-B1A4-D4C0-FD41-98769CF2309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03168" y="1707289"/>
            <a:ext cx="4142293" cy="4142293"/>
          </a:xfrm>
          <a:prstGeom prst="rect">
            <a:avLst/>
          </a:prstGeom>
        </p:spPr>
      </p:pic>
    </p:spTree>
    <p:extLst>
      <p:ext uri="{BB962C8B-B14F-4D97-AF65-F5344CB8AC3E}">
        <p14:creationId xmlns:p14="http://schemas.microsoft.com/office/powerpoint/2010/main" val="31648689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78849-68C3-0C1D-6D6B-63DF21E421CF}"/>
              </a:ext>
            </a:extLst>
          </p:cNvPr>
          <p:cNvSpPr>
            <a:spLocks noGrp="1"/>
          </p:cNvSpPr>
          <p:nvPr>
            <p:ph type="title"/>
          </p:nvPr>
        </p:nvSpPr>
        <p:spPr>
          <a:xfrm>
            <a:off x="517526" y="489480"/>
            <a:ext cx="11164958" cy="461665"/>
          </a:xfrm>
        </p:spPr>
        <p:txBody>
          <a:bodyPr/>
          <a:lstStyle/>
          <a:p>
            <a:r>
              <a:rPr lang="en-US"/>
              <a:t>Click to edit Master title style</a:t>
            </a:r>
            <a:endParaRPr lang="en-GB"/>
          </a:p>
        </p:txBody>
      </p:sp>
    </p:spTree>
    <p:extLst>
      <p:ext uri="{BB962C8B-B14F-4D97-AF65-F5344CB8AC3E}">
        <p14:creationId xmlns:p14="http://schemas.microsoft.com/office/powerpoint/2010/main" val="544242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Close">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77DCD1E-9939-FB4C-4077-BFEF86F4F212}"/>
              </a:ext>
            </a:extLst>
          </p:cNvPr>
          <p:cNvSpPr txBox="1">
            <a:spLocks/>
          </p:cNvSpPr>
          <p:nvPr userDrawn="1"/>
        </p:nvSpPr>
        <p:spPr>
          <a:xfrm>
            <a:off x="353752" y="288337"/>
            <a:ext cx="7181133" cy="1197963"/>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3200" kern="1200">
                <a:solidFill>
                  <a:schemeClr val="accent1"/>
                </a:solidFill>
                <a:latin typeface="+mj-lt"/>
                <a:ea typeface="+mj-ea"/>
                <a:cs typeface="+mj-cs"/>
              </a:defRPr>
            </a:lvl1pPr>
          </a:lstStyle>
          <a:p>
            <a:r>
              <a:rPr lang="en-GB" sz="3200" b="0" dirty="0">
                <a:solidFill>
                  <a:schemeClr val="accent1"/>
                </a:solidFill>
                <a:latin typeface="+mj-lt"/>
                <a:cs typeface="Arial" panose="020B0604020202020204" pitchFamily="34" charset="0"/>
              </a:rPr>
              <a:t>The highest quality person </a:t>
            </a:r>
            <a:br>
              <a:rPr lang="en-GB" sz="3200" b="0" dirty="0">
                <a:solidFill>
                  <a:schemeClr val="accent1"/>
                </a:solidFill>
                <a:latin typeface="+mj-lt"/>
                <a:cs typeface="Arial" panose="020B0604020202020204" pitchFamily="34" charset="0"/>
              </a:rPr>
            </a:br>
            <a:r>
              <a:rPr lang="en-GB" sz="3200" b="0" dirty="0">
                <a:solidFill>
                  <a:schemeClr val="accent1"/>
                </a:solidFill>
                <a:latin typeface="+mj-lt"/>
                <a:cs typeface="Arial" panose="020B0604020202020204" pitchFamily="34" charset="0"/>
              </a:rPr>
              <a:t>centred care for all, always</a:t>
            </a:r>
          </a:p>
        </p:txBody>
      </p:sp>
      <p:sp>
        <p:nvSpPr>
          <p:cNvPr id="2" name="Subtitle 2">
            <a:extLst>
              <a:ext uri="{FF2B5EF4-FFF2-40B4-BE49-F238E27FC236}">
                <a16:creationId xmlns:a16="http://schemas.microsoft.com/office/drawing/2014/main" id="{4B975FB9-E85C-B2C8-B263-23827E01536E}"/>
              </a:ext>
            </a:extLst>
          </p:cNvPr>
          <p:cNvSpPr txBox="1">
            <a:spLocks/>
          </p:cNvSpPr>
          <p:nvPr userDrawn="1"/>
        </p:nvSpPr>
        <p:spPr>
          <a:xfrm>
            <a:off x="365627" y="4594859"/>
            <a:ext cx="4897436" cy="2123658"/>
          </a:xfrm>
          <a:prstGeom prst="rect">
            <a:avLst/>
          </a:prstGeom>
        </p:spPr>
        <p:txBody>
          <a:bodyPr vert="horz" wrap="square" lIns="0" tIns="0" rIns="0" bIns="0" rtlCol="0">
            <a:spAutoFit/>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tx1"/>
                </a:solidFill>
                <a:latin typeface="+mn-lt"/>
                <a:ea typeface="+mn-ea"/>
                <a:cs typeface="+mn-cs"/>
              </a:defRPr>
            </a:lvl1pPr>
            <a:lvl2pPr marL="342900" indent="-342900" algn="l" defTabSz="914400" rtl="0" eaLnBrk="1" latinLnBrk="0" hangingPunct="1">
              <a:lnSpc>
                <a:spcPct val="100000"/>
              </a:lnSpc>
              <a:spcBef>
                <a:spcPts val="800"/>
              </a:spcBef>
              <a:buClr>
                <a:srgbClr val="00AACD"/>
              </a:buClr>
              <a:buSzPct val="120000"/>
              <a:buFont typeface="Symbol" panose="05050102010706020507" pitchFamily="18" charset="2"/>
              <a:buBlip>
                <a:blip r:embed="rId2"/>
              </a:buBlip>
              <a:defRPr lang="en-GB" sz="1600" kern="1200" dirty="0" smtClean="0">
                <a:solidFill>
                  <a:srgbClr val="4A4A49"/>
                </a:solidFill>
                <a:latin typeface="+mn-lt"/>
                <a:ea typeface="+mn-ea"/>
                <a:cs typeface="Arial" panose="020B0604020202020204" pitchFamily="34" charset="0"/>
              </a:defRPr>
            </a:lvl2pPr>
            <a:lvl3pPr marL="684000" indent="-342900" algn="l" defTabSz="914400" rtl="0" eaLnBrk="1" latinLnBrk="0" hangingPunct="1">
              <a:lnSpc>
                <a:spcPct val="100000"/>
              </a:lnSpc>
              <a:spcBef>
                <a:spcPts val="800"/>
              </a:spcBef>
              <a:buClr>
                <a:srgbClr val="00AACD"/>
              </a:buClr>
              <a:buSzPct val="120000"/>
              <a:buFont typeface="Arial" panose="020B0604020202020204" pitchFamily="34" charset="0"/>
              <a:buBlip>
                <a:blip r:embed="rId2"/>
              </a:buBlip>
              <a:defRPr lang="en-GB" sz="1600" kern="1200" dirty="0" smtClean="0">
                <a:solidFill>
                  <a:srgbClr val="4A4A49"/>
                </a:solidFill>
                <a:latin typeface="+mn-lt"/>
                <a:ea typeface="+mn-ea"/>
                <a:cs typeface="Arial" panose="020B0604020202020204" pitchFamily="34" charset="0"/>
              </a:defRPr>
            </a:lvl3pPr>
            <a:lvl4pPr marL="1026000" indent="-342900" algn="l" defTabSz="914400" rtl="0" eaLnBrk="1" latinLnBrk="0" hangingPunct="1">
              <a:lnSpc>
                <a:spcPct val="100000"/>
              </a:lnSpc>
              <a:spcBef>
                <a:spcPts val="800"/>
              </a:spcBef>
              <a:buClr>
                <a:srgbClr val="00AACD"/>
              </a:buClr>
              <a:buSzPct val="120000"/>
              <a:buFont typeface="Arial" panose="020B0604020202020204" pitchFamily="34" charset="0"/>
              <a:buBlip>
                <a:blip r:embed="rId2"/>
              </a:buBlip>
              <a:defRPr lang="en-GB" sz="1600" kern="1200" dirty="0" smtClean="0">
                <a:solidFill>
                  <a:srgbClr val="4A4A49"/>
                </a:solidFill>
                <a:latin typeface="+mn-lt"/>
                <a:ea typeface="+mn-ea"/>
                <a:cs typeface="Arial" panose="020B0604020202020204" pitchFamily="34" charset="0"/>
              </a:defRPr>
            </a:lvl4pPr>
            <a:lvl5pPr marL="1332000" indent="-342900" algn="l" defTabSz="914400" rtl="0" eaLnBrk="1" latinLnBrk="0" hangingPunct="1">
              <a:lnSpc>
                <a:spcPct val="100000"/>
              </a:lnSpc>
              <a:spcBef>
                <a:spcPts val="800"/>
              </a:spcBef>
              <a:buClr>
                <a:srgbClr val="00AACD"/>
              </a:buClr>
              <a:buSzPct val="120000"/>
              <a:buFont typeface="Arial" panose="020B0604020202020204" pitchFamily="34" charset="0"/>
              <a:buBlip>
                <a:blip r:embed="rId2"/>
              </a:buBlip>
              <a:defRPr lang="en-GB" sz="1600" kern="1200" dirty="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GB" sz="1200" b="0" dirty="0">
                <a:solidFill>
                  <a:schemeClr val="tx1"/>
                </a:solidFill>
                <a:latin typeface="+mn-lt"/>
                <a:cs typeface="Arial" panose="020B0604020202020204" pitchFamily="34" charset="0"/>
              </a:rPr>
              <a:t>Picker Institute Europe</a:t>
            </a:r>
          </a:p>
          <a:p>
            <a:pPr>
              <a:spcBef>
                <a:spcPts val="0"/>
              </a:spcBef>
            </a:pPr>
            <a:r>
              <a:rPr lang="en-GB" sz="1100" b="0" dirty="0">
                <a:solidFill>
                  <a:schemeClr val="tx1"/>
                </a:solidFill>
                <a:latin typeface="+mn-lt"/>
                <a:cs typeface="Arial" panose="020B0604020202020204" pitchFamily="34" charset="0"/>
              </a:rPr>
              <a:t>Suite 6, Fountain House</a:t>
            </a:r>
          </a:p>
          <a:p>
            <a:pPr>
              <a:spcBef>
                <a:spcPts val="0"/>
              </a:spcBef>
            </a:pPr>
            <a:r>
              <a:rPr lang="en-GB" sz="1100" b="0" dirty="0">
                <a:solidFill>
                  <a:schemeClr val="tx1"/>
                </a:solidFill>
                <a:latin typeface="+mn-lt"/>
                <a:cs typeface="Arial" panose="020B0604020202020204" pitchFamily="34" charset="0"/>
              </a:rPr>
              <a:t>1200 Parkway Court</a:t>
            </a:r>
          </a:p>
          <a:p>
            <a:pPr>
              <a:spcBef>
                <a:spcPts val="0"/>
              </a:spcBef>
            </a:pPr>
            <a:r>
              <a:rPr lang="en-GB" sz="1100" b="0" dirty="0">
                <a:solidFill>
                  <a:schemeClr val="tx1"/>
                </a:solidFill>
                <a:latin typeface="+mn-lt"/>
                <a:cs typeface="Arial" panose="020B0604020202020204" pitchFamily="34" charset="0"/>
              </a:rPr>
              <a:t>John Smith Drive</a:t>
            </a:r>
          </a:p>
          <a:p>
            <a:pPr>
              <a:spcBef>
                <a:spcPts val="0"/>
              </a:spcBef>
            </a:pPr>
            <a:r>
              <a:rPr lang="en-GB" sz="1100" b="0" dirty="0">
                <a:solidFill>
                  <a:schemeClr val="tx1"/>
                </a:solidFill>
                <a:latin typeface="+mn-lt"/>
                <a:cs typeface="Arial" panose="020B0604020202020204" pitchFamily="34" charset="0"/>
              </a:rPr>
              <a:t>Oxford OX4 2JY</a:t>
            </a:r>
          </a:p>
          <a:p>
            <a:pPr>
              <a:spcBef>
                <a:spcPts val="0"/>
              </a:spcBef>
            </a:pPr>
            <a:endParaRPr lang="en-GB" sz="1100" b="0" dirty="0">
              <a:solidFill>
                <a:schemeClr val="tx1"/>
              </a:solidFill>
              <a:latin typeface="+mn-lt"/>
              <a:cs typeface="Arial" panose="020B0604020202020204" pitchFamily="34" charset="0"/>
            </a:endParaRPr>
          </a:p>
          <a:p>
            <a:pPr>
              <a:spcBef>
                <a:spcPts val="0"/>
              </a:spcBef>
            </a:pPr>
            <a:endParaRPr lang="en-GB" sz="1100" b="0" dirty="0">
              <a:solidFill>
                <a:schemeClr val="tx1"/>
              </a:solidFill>
              <a:latin typeface="+mn-lt"/>
              <a:cs typeface="Arial" panose="020B0604020202020204" pitchFamily="34" charset="0"/>
            </a:endParaRPr>
          </a:p>
          <a:p>
            <a:pPr>
              <a:spcBef>
                <a:spcPts val="0"/>
              </a:spcBef>
            </a:pPr>
            <a:endParaRPr lang="en-GB" sz="1100" b="0" dirty="0">
              <a:solidFill>
                <a:schemeClr val="tx1"/>
              </a:solidFill>
              <a:latin typeface="+mn-lt"/>
              <a:cs typeface="Arial" panose="020B0604020202020204" pitchFamily="34" charset="0"/>
            </a:endParaRPr>
          </a:p>
          <a:p>
            <a:pPr>
              <a:spcBef>
                <a:spcPts val="0"/>
              </a:spcBef>
            </a:pPr>
            <a:endParaRPr lang="en-GB" sz="1100" b="0" dirty="0">
              <a:solidFill>
                <a:schemeClr val="tx1"/>
              </a:solidFill>
              <a:latin typeface="+mn-lt"/>
              <a:cs typeface="Arial" panose="020B0604020202020204" pitchFamily="34" charset="0"/>
            </a:endParaRPr>
          </a:p>
          <a:p>
            <a:pPr>
              <a:spcBef>
                <a:spcPts val="0"/>
              </a:spcBef>
            </a:pPr>
            <a:endParaRPr lang="en-GB" sz="1100" b="0" dirty="0">
              <a:solidFill>
                <a:schemeClr val="tx1"/>
              </a:solidFill>
              <a:latin typeface="+mn-lt"/>
              <a:cs typeface="Arial" panose="020B0604020202020204" pitchFamily="34" charset="0"/>
            </a:endParaRPr>
          </a:p>
          <a:p>
            <a:pPr>
              <a:spcBef>
                <a:spcPts val="0"/>
              </a:spcBef>
            </a:pPr>
            <a:r>
              <a:rPr lang="en-GB" sz="900" b="0" dirty="0">
                <a:solidFill>
                  <a:schemeClr val="tx1"/>
                </a:solidFill>
                <a:latin typeface="+mn-lt"/>
                <a:cs typeface="Arial" panose="020B0604020202020204" pitchFamily="34" charset="0"/>
              </a:rPr>
              <a:t>Charity registered in England and Wales: 1081688</a:t>
            </a:r>
          </a:p>
          <a:p>
            <a:pPr>
              <a:spcBef>
                <a:spcPts val="0"/>
              </a:spcBef>
            </a:pPr>
            <a:r>
              <a:rPr lang="en-GB" sz="900" b="0" dirty="0">
                <a:solidFill>
                  <a:schemeClr val="tx1"/>
                </a:solidFill>
                <a:latin typeface="+mn-lt"/>
                <a:cs typeface="Arial" panose="020B0604020202020204" pitchFamily="34" charset="0"/>
              </a:rPr>
              <a:t>Charity registered in Scotland: SC045048</a:t>
            </a:r>
          </a:p>
          <a:p>
            <a:pPr>
              <a:spcBef>
                <a:spcPts val="0"/>
              </a:spcBef>
            </a:pPr>
            <a:r>
              <a:rPr lang="en-GB" sz="900" b="0" dirty="0">
                <a:solidFill>
                  <a:schemeClr val="tx1"/>
                </a:solidFill>
                <a:latin typeface="+mn-lt"/>
                <a:cs typeface="Arial" panose="020B0604020202020204" pitchFamily="34" charset="0"/>
              </a:rPr>
              <a:t>Company limited by guarantee registered in England and Wales</a:t>
            </a:r>
          </a:p>
        </p:txBody>
      </p:sp>
      <p:pic>
        <p:nvPicPr>
          <p:cNvPr id="4" name="Picture 3" descr="A blue circle with white letters on it&#10;&#10;Description automatically generated">
            <a:extLst>
              <a:ext uri="{FF2B5EF4-FFF2-40B4-BE49-F238E27FC236}">
                <a16:creationId xmlns:a16="http://schemas.microsoft.com/office/drawing/2014/main" id="{D47CE1E9-B235-C6B7-0AF2-59BE9739B67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23283" y="5711851"/>
            <a:ext cx="330200" cy="330200"/>
          </a:xfrm>
          <a:prstGeom prst="rect">
            <a:avLst/>
          </a:prstGeom>
        </p:spPr>
      </p:pic>
      <p:sp>
        <p:nvSpPr>
          <p:cNvPr id="5" name="TextBox 4">
            <a:extLst>
              <a:ext uri="{FF2B5EF4-FFF2-40B4-BE49-F238E27FC236}">
                <a16:creationId xmlns:a16="http://schemas.microsoft.com/office/drawing/2014/main" id="{CEE73968-468B-C23D-E806-5458DEBE6251}"/>
              </a:ext>
            </a:extLst>
          </p:cNvPr>
          <p:cNvSpPr txBox="1"/>
          <p:nvPr userDrawn="1"/>
        </p:nvSpPr>
        <p:spPr>
          <a:xfrm>
            <a:off x="657341" y="5701751"/>
            <a:ext cx="160881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dirty="0">
                <a:solidFill>
                  <a:schemeClr val="tx1"/>
                </a:solidFill>
                <a:effectLst/>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@pickereurope</a:t>
            </a:r>
            <a:endParaRPr lang="en-GB" sz="1400" b="0" i="0" u="none" strike="noStrike" dirty="0">
              <a:solidFill>
                <a:schemeClr val="tx1"/>
              </a:solidFill>
              <a:effectLst/>
              <a:latin typeface="Arial" panose="020B0604020202020204" pitchFamily="34" charset="0"/>
              <a:cs typeface="Arial" panose="020B0604020202020204" pitchFamily="34" charset="0"/>
            </a:endParaRPr>
          </a:p>
          <a:p>
            <a:endParaRPr lang="en-GB" dirty="0"/>
          </a:p>
        </p:txBody>
      </p:sp>
      <p:pic>
        <p:nvPicPr>
          <p:cNvPr id="8" name="Picture 7" descr="A white x on a black background&#10;&#10;Description automatically generated">
            <a:extLst>
              <a:ext uri="{FF2B5EF4-FFF2-40B4-BE49-F238E27FC236}">
                <a16:creationId xmlns:a16="http://schemas.microsoft.com/office/drawing/2014/main" id="{3CE2EF18-79B1-0BB3-5E1F-5A0A9ADC052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3752" y="5710328"/>
            <a:ext cx="308758" cy="308758"/>
          </a:xfrm>
          <a:prstGeom prst="rect">
            <a:avLst/>
          </a:prstGeom>
        </p:spPr>
      </p:pic>
      <p:sp>
        <p:nvSpPr>
          <p:cNvPr id="10" name="TextBox 9">
            <a:extLst>
              <a:ext uri="{FF2B5EF4-FFF2-40B4-BE49-F238E27FC236}">
                <a16:creationId xmlns:a16="http://schemas.microsoft.com/office/drawing/2014/main" id="{A529ECB2-ACF3-5E8C-AB5E-FF7E4864AD00}"/>
              </a:ext>
            </a:extLst>
          </p:cNvPr>
          <p:cNvSpPr txBox="1"/>
          <p:nvPr userDrawn="1"/>
        </p:nvSpPr>
        <p:spPr>
          <a:xfrm>
            <a:off x="2633934" y="5701750"/>
            <a:ext cx="3307967" cy="584775"/>
          </a:xfrm>
          <a:prstGeom prst="rect">
            <a:avLst/>
          </a:prstGeom>
          <a:noFill/>
        </p:spPr>
        <p:txBody>
          <a:bodyPr wrap="square" rtlCol="0">
            <a:spAutoFit/>
          </a:bodyPr>
          <a:lstStyle/>
          <a:p>
            <a:pPr algn="l" fontAlgn="base"/>
            <a:r>
              <a:rPr lang="en-GB" sz="1400" b="0" i="0" u="none" strike="noStrike" dirty="0">
                <a:solidFill>
                  <a:schemeClr val="tx1"/>
                </a:solidFill>
                <a:effectLst/>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/picker-institute-europe</a:t>
            </a:r>
            <a:endParaRPr lang="en-GB" sz="1400" b="0" i="0" u="none" strike="noStrike" dirty="0">
              <a:solidFill>
                <a:schemeClr val="tx1"/>
              </a:solidFill>
              <a:effectLst/>
              <a:latin typeface="Arial" panose="020B0604020202020204" pitchFamily="34" charset="0"/>
              <a:cs typeface="Arial" panose="020B0604020202020204" pitchFamily="34" charset="0"/>
            </a:endParaRPr>
          </a:p>
          <a:p>
            <a:endParaRPr lang="en-GB" dirty="0"/>
          </a:p>
        </p:txBody>
      </p:sp>
      <p:sp>
        <p:nvSpPr>
          <p:cNvPr id="11" name="TextBox 10">
            <a:extLst>
              <a:ext uri="{FF2B5EF4-FFF2-40B4-BE49-F238E27FC236}">
                <a16:creationId xmlns:a16="http://schemas.microsoft.com/office/drawing/2014/main" id="{F807AD48-FFB3-9652-1BC4-BD836C38BDE8}"/>
              </a:ext>
            </a:extLst>
          </p:cNvPr>
          <p:cNvSpPr txBox="1"/>
          <p:nvPr userDrawn="1"/>
        </p:nvSpPr>
        <p:spPr>
          <a:xfrm>
            <a:off x="2258794" y="4558901"/>
            <a:ext cx="2790701" cy="877163"/>
          </a:xfrm>
          <a:prstGeom prst="rect">
            <a:avLst/>
          </a:prstGeom>
          <a:noFill/>
        </p:spPr>
        <p:txBody>
          <a:bodyPr wrap="square" rtlCol="0">
            <a:spAutoFit/>
          </a:bodyPr>
          <a:lstStyle/>
          <a:p>
            <a:pPr>
              <a:spcBef>
                <a:spcPts val="0"/>
              </a:spcBef>
            </a:pPr>
            <a:r>
              <a:rPr lang="en-GB" sz="1100" b="0" dirty="0">
                <a:solidFill>
                  <a:schemeClr val="tx1"/>
                </a:solidFill>
                <a:latin typeface="+mn-lt"/>
                <a:cs typeface="Arial" panose="020B0604020202020204" pitchFamily="34" charset="0"/>
              </a:rPr>
              <a:t>Tel: + 44 (0) 1865 208100     </a:t>
            </a:r>
          </a:p>
          <a:p>
            <a:pPr>
              <a:spcBef>
                <a:spcPts val="0"/>
              </a:spcBef>
            </a:pPr>
            <a:r>
              <a:rPr lang="en-GB" sz="1100" b="0" dirty="0">
                <a:solidFill>
                  <a:schemeClr val="tx1"/>
                </a:solidFill>
                <a:latin typeface="+mn-lt"/>
                <a:cs typeface="Arial" panose="020B0604020202020204" pitchFamily="34" charset="0"/>
              </a:rPr>
              <a:t>info@pickereurope.ac.uk     </a:t>
            </a:r>
          </a:p>
          <a:p>
            <a:pPr>
              <a:spcBef>
                <a:spcPts val="0"/>
              </a:spcBef>
            </a:pPr>
            <a:r>
              <a:rPr lang="en-GB" sz="1100" b="0" dirty="0">
                <a:solidFill>
                  <a:schemeClr val="tx1"/>
                </a:solidFill>
                <a:latin typeface="+mn-lt"/>
                <a:cs typeface="Arial" panose="020B0604020202020204" pitchFamily="34" charset="0"/>
              </a:rPr>
              <a:t>https://picker.org</a:t>
            </a:r>
          </a:p>
          <a:p>
            <a:endParaRPr lang="en-GB" dirty="0"/>
          </a:p>
        </p:txBody>
      </p:sp>
      <p:pic>
        <p:nvPicPr>
          <p:cNvPr id="9" name="Graphic 8">
            <a:extLst>
              <a:ext uri="{FF2B5EF4-FFF2-40B4-BE49-F238E27FC236}">
                <a16:creationId xmlns:a16="http://schemas.microsoft.com/office/drawing/2014/main" id="{D7F7DCAC-B2DB-31CD-2736-B290D9C9A3C2}"/>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6088083" y="-2251329"/>
            <a:ext cx="8092941" cy="8092941"/>
          </a:xfrm>
          <a:prstGeom prst="rect">
            <a:avLst/>
          </a:prstGeom>
        </p:spPr>
      </p:pic>
    </p:spTree>
    <p:extLst>
      <p:ext uri="{BB962C8B-B14F-4D97-AF65-F5344CB8AC3E}">
        <p14:creationId xmlns:p14="http://schemas.microsoft.com/office/powerpoint/2010/main" val="26099164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8E75D-5E60-5A06-6C8B-2348C8D1AB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6ED1DB0-2A92-0D49-0DEB-1BE2EA53F60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A59131F-A424-195A-5534-D2881391CB4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433DA03-5698-1394-CB6F-E232DE989D3C}"/>
              </a:ext>
            </a:extLst>
          </p:cNvPr>
          <p:cNvSpPr>
            <a:spLocks noGrp="1"/>
          </p:cNvSpPr>
          <p:nvPr>
            <p:ph type="dt" sz="half" idx="10"/>
          </p:nvPr>
        </p:nvSpPr>
        <p:spPr/>
        <p:txBody>
          <a:bodyPr/>
          <a:lstStyle/>
          <a:p>
            <a:fld id="{3D042841-DECB-4756-A8D6-75B816E60394}" type="datetimeFigureOut">
              <a:rPr lang="en-GB" smtClean="0"/>
              <a:t>06/02/2026</a:t>
            </a:fld>
            <a:endParaRPr lang="en-GB" dirty="0"/>
          </a:p>
        </p:txBody>
      </p:sp>
      <p:sp>
        <p:nvSpPr>
          <p:cNvPr id="6" name="Footer Placeholder 5">
            <a:extLst>
              <a:ext uri="{FF2B5EF4-FFF2-40B4-BE49-F238E27FC236}">
                <a16:creationId xmlns:a16="http://schemas.microsoft.com/office/drawing/2014/main" id="{A5BE2B27-62BF-7A21-741A-AA29ED9AF50A}"/>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060F7731-8FAD-260A-4628-1F15B4CF013A}"/>
              </a:ext>
            </a:extLst>
          </p:cNvPr>
          <p:cNvSpPr>
            <a:spLocks noGrp="1"/>
          </p:cNvSpPr>
          <p:nvPr>
            <p:ph type="sldNum" sz="quarter" idx="12"/>
          </p:nvPr>
        </p:nvSpPr>
        <p:spPr/>
        <p:txBody>
          <a:bodyPr/>
          <a:lstStyle/>
          <a:p>
            <a:fld id="{90BEEC74-1992-46C4-8A59-8145ECD20EDA}" type="slidenum">
              <a:rPr lang="en-GB" smtClean="0"/>
              <a:t>‹#›</a:t>
            </a:fld>
            <a:endParaRPr lang="en-GB" dirty="0"/>
          </a:p>
        </p:txBody>
      </p:sp>
    </p:spTree>
    <p:extLst>
      <p:ext uri="{BB962C8B-B14F-4D97-AF65-F5344CB8AC3E}">
        <p14:creationId xmlns:p14="http://schemas.microsoft.com/office/powerpoint/2010/main" val="841744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BAADD-D53A-D942-EA4A-419B46AD6954}"/>
              </a:ext>
            </a:extLst>
          </p:cNvPr>
          <p:cNvSpPr>
            <a:spLocks noGrp="1"/>
          </p:cNvSpPr>
          <p:nvPr>
            <p:ph type="ctrTitle" hasCustomPrompt="1"/>
          </p:nvPr>
        </p:nvSpPr>
        <p:spPr>
          <a:xfrm>
            <a:off x="517526" y="489480"/>
            <a:ext cx="5578474" cy="461665"/>
          </a:xfrm>
        </p:spPr>
        <p:txBody>
          <a:bodyPr wrap="square" anchor="t">
            <a:spAutoFit/>
          </a:bodyPr>
          <a:lstStyle>
            <a:lvl1pPr algn="l">
              <a:defRPr sz="3000">
                <a:solidFill>
                  <a:srgbClr val="007B4E"/>
                </a:solidFill>
              </a:defRPr>
            </a:lvl1pPr>
          </a:lstStyle>
          <a:p>
            <a:r>
              <a:rPr lang="en-GB"/>
              <a:t>Presentation Title</a:t>
            </a:r>
          </a:p>
        </p:txBody>
      </p:sp>
      <p:sp>
        <p:nvSpPr>
          <p:cNvPr id="3" name="Subtitle 2">
            <a:extLst>
              <a:ext uri="{FF2B5EF4-FFF2-40B4-BE49-F238E27FC236}">
                <a16:creationId xmlns:a16="http://schemas.microsoft.com/office/drawing/2014/main" id="{259EB21C-0AC3-0A25-AFCE-01360AC1F7EF}"/>
              </a:ext>
            </a:extLst>
          </p:cNvPr>
          <p:cNvSpPr>
            <a:spLocks noGrp="1"/>
          </p:cNvSpPr>
          <p:nvPr>
            <p:ph type="subTitle" idx="1" hasCustomPrompt="1"/>
          </p:nvPr>
        </p:nvSpPr>
        <p:spPr>
          <a:xfrm>
            <a:off x="517526" y="1283621"/>
            <a:ext cx="5578474" cy="779802"/>
          </a:xfrm>
        </p:spPr>
        <p:txBody>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a:t>
            </a:r>
            <a:br>
              <a:rPr lang="en-GB"/>
            </a:br>
            <a:r>
              <a:rPr lang="en-GB"/>
              <a:t>Date</a:t>
            </a:r>
          </a:p>
        </p:txBody>
      </p:sp>
      <p:sp>
        <p:nvSpPr>
          <p:cNvPr id="5" name="Oval 4" hidden="1">
            <a:extLst>
              <a:ext uri="{FF2B5EF4-FFF2-40B4-BE49-F238E27FC236}">
                <a16:creationId xmlns:a16="http://schemas.microsoft.com/office/drawing/2014/main" id="{48EAAC37-BD99-349E-8C25-C08A69F30647}"/>
              </a:ext>
            </a:extLst>
          </p:cNvPr>
          <p:cNvSpPr>
            <a:spLocks noChangeAspect="1"/>
          </p:cNvSpPr>
          <p:nvPr userDrawn="1"/>
        </p:nvSpPr>
        <p:spPr>
          <a:xfrm>
            <a:off x="6599976" y="-1639254"/>
            <a:ext cx="6912000" cy="6913289"/>
          </a:xfrm>
          <a:prstGeom prst="ellipse">
            <a:avLst/>
          </a:prstGeom>
          <a:noFill/>
          <a:ln w="1108075">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descr="A close-up of a logo&#10;&#10;Description automatically generated">
            <a:extLst>
              <a:ext uri="{FF2B5EF4-FFF2-40B4-BE49-F238E27FC236}">
                <a16:creationId xmlns:a16="http://schemas.microsoft.com/office/drawing/2014/main" id="{4300CC83-2246-855C-3DC0-38E3EA1EC4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88129" y="6096399"/>
            <a:ext cx="1305464" cy="581142"/>
          </a:xfrm>
          <a:prstGeom prst="rect">
            <a:avLst/>
          </a:prstGeom>
        </p:spPr>
      </p:pic>
      <p:pic>
        <p:nvPicPr>
          <p:cNvPr id="6" name="Picture 5" descr="Two people looking at something&#10;&#10;Description automatically generated">
            <a:extLst>
              <a:ext uri="{FF2B5EF4-FFF2-40B4-BE49-F238E27FC236}">
                <a16:creationId xmlns:a16="http://schemas.microsoft.com/office/drawing/2014/main" id="{032D1DFC-EF6F-CB30-382E-0F879F18DEC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81685" y="-1998316"/>
            <a:ext cx="7843284" cy="7855656"/>
          </a:xfrm>
          <a:prstGeom prst="rect">
            <a:avLst/>
          </a:prstGeom>
        </p:spPr>
      </p:pic>
    </p:spTree>
    <p:extLst>
      <p:ext uri="{BB962C8B-B14F-4D97-AF65-F5344CB8AC3E}">
        <p14:creationId xmlns:p14="http://schemas.microsoft.com/office/powerpoint/2010/main" val="3368331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2">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735D01F-5597-65B1-1301-4ABC45974CCB}"/>
              </a:ext>
            </a:extLst>
          </p:cNvPr>
          <p:cNvSpPr>
            <a:spLocks noGrp="1"/>
          </p:cNvSpPr>
          <p:nvPr>
            <p:ph type="ctrTitle" hasCustomPrompt="1"/>
          </p:nvPr>
        </p:nvSpPr>
        <p:spPr>
          <a:xfrm>
            <a:off x="517526" y="489480"/>
            <a:ext cx="5578474" cy="461665"/>
          </a:xfrm>
        </p:spPr>
        <p:txBody>
          <a:bodyPr wrap="square" anchor="t">
            <a:spAutoFit/>
          </a:bodyPr>
          <a:lstStyle>
            <a:lvl1pPr algn="l">
              <a:defRPr sz="3000">
                <a:solidFill>
                  <a:srgbClr val="1E445C"/>
                </a:solidFill>
              </a:defRPr>
            </a:lvl1pPr>
          </a:lstStyle>
          <a:p>
            <a:r>
              <a:rPr lang="en-GB"/>
              <a:t>Presentation Title</a:t>
            </a:r>
          </a:p>
        </p:txBody>
      </p:sp>
      <p:sp>
        <p:nvSpPr>
          <p:cNvPr id="2" name="Subtitle 2">
            <a:extLst>
              <a:ext uri="{FF2B5EF4-FFF2-40B4-BE49-F238E27FC236}">
                <a16:creationId xmlns:a16="http://schemas.microsoft.com/office/drawing/2014/main" id="{FAF9EA1A-37D8-2130-CE82-6B99D3B9920D}"/>
              </a:ext>
            </a:extLst>
          </p:cNvPr>
          <p:cNvSpPr>
            <a:spLocks noGrp="1"/>
          </p:cNvSpPr>
          <p:nvPr>
            <p:ph type="subTitle" idx="1" hasCustomPrompt="1"/>
          </p:nvPr>
        </p:nvSpPr>
        <p:spPr>
          <a:xfrm>
            <a:off x="517526" y="1283621"/>
            <a:ext cx="5578474" cy="779802"/>
          </a:xfrm>
        </p:spPr>
        <p:txBody>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a:t>
            </a:r>
            <a:br>
              <a:rPr lang="en-GB"/>
            </a:br>
            <a:r>
              <a:rPr lang="en-GB"/>
              <a:t>Date</a:t>
            </a:r>
          </a:p>
        </p:txBody>
      </p:sp>
      <p:pic>
        <p:nvPicPr>
          <p:cNvPr id="3" name="Picture 2" descr="A close-up of a logo&#10;&#10;Description automatically generated">
            <a:extLst>
              <a:ext uri="{FF2B5EF4-FFF2-40B4-BE49-F238E27FC236}">
                <a16:creationId xmlns:a16="http://schemas.microsoft.com/office/drawing/2014/main" id="{B49347DE-72AE-7FA0-F8B3-0D7F2D0BC1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88129" y="6096399"/>
            <a:ext cx="1305464" cy="581142"/>
          </a:xfrm>
          <a:prstGeom prst="rect">
            <a:avLst/>
          </a:prstGeom>
        </p:spPr>
      </p:pic>
      <p:pic>
        <p:nvPicPr>
          <p:cNvPr id="4" name="Picture 3" descr="A person in a grey shirt&#10;&#10;Description automatically generated">
            <a:extLst>
              <a:ext uri="{FF2B5EF4-FFF2-40B4-BE49-F238E27FC236}">
                <a16:creationId xmlns:a16="http://schemas.microsoft.com/office/drawing/2014/main" id="{D25D9329-4A5B-C5AD-AEAE-F3EC51B0C5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88592" y="-1985193"/>
            <a:ext cx="7848602" cy="7836242"/>
          </a:xfrm>
          <a:prstGeom prst="rect">
            <a:avLst/>
          </a:prstGeom>
        </p:spPr>
      </p:pic>
    </p:spTree>
    <p:extLst>
      <p:ext uri="{BB962C8B-B14F-4D97-AF65-F5344CB8AC3E}">
        <p14:creationId xmlns:p14="http://schemas.microsoft.com/office/powerpoint/2010/main" val="17187703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2">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0735D01F-5597-65B1-1301-4ABC45974CCB}"/>
              </a:ext>
            </a:extLst>
          </p:cNvPr>
          <p:cNvSpPr>
            <a:spLocks noGrp="1"/>
          </p:cNvSpPr>
          <p:nvPr>
            <p:ph type="ctrTitle" hasCustomPrompt="1"/>
          </p:nvPr>
        </p:nvSpPr>
        <p:spPr>
          <a:xfrm>
            <a:off x="517526" y="489480"/>
            <a:ext cx="5578474" cy="461665"/>
          </a:xfrm>
        </p:spPr>
        <p:txBody>
          <a:bodyPr wrap="square" anchor="t">
            <a:spAutoFit/>
          </a:bodyPr>
          <a:lstStyle>
            <a:lvl1pPr algn="l">
              <a:defRPr sz="3000">
                <a:solidFill>
                  <a:srgbClr val="1E445C"/>
                </a:solidFill>
              </a:defRPr>
            </a:lvl1pPr>
          </a:lstStyle>
          <a:p>
            <a:r>
              <a:rPr lang="en-GB"/>
              <a:t>Presentation Title</a:t>
            </a:r>
          </a:p>
        </p:txBody>
      </p:sp>
      <p:sp>
        <p:nvSpPr>
          <p:cNvPr id="2" name="Subtitle 2">
            <a:extLst>
              <a:ext uri="{FF2B5EF4-FFF2-40B4-BE49-F238E27FC236}">
                <a16:creationId xmlns:a16="http://schemas.microsoft.com/office/drawing/2014/main" id="{FAF9EA1A-37D8-2130-CE82-6B99D3B9920D}"/>
              </a:ext>
            </a:extLst>
          </p:cNvPr>
          <p:cNvSpPr>
            <a:spLocks noGrp="1"/>
          </p:cNvSpPr>
          <p:nvPr>
            <p:ph type="subTitle" idx="1" hasCustomPrompt="1"/>
          </p:nvPr>
        </p:nvSpPr>
        <p:spPr>
          <a:xfrm>
            <a:off x="517526" y="1283621"/>
            <a:ext cx="5578474" cy="779802"/>
          </a:xfrm>
        </p:spPr>
        <p:txBody>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a:t>
            </a:r>
            <a:br>
              <a:rPr lang="en-GB"/>
            </a:br>
            <a:r>
              <a:rPr lang="en-GB"/>
              <a:t>Date</a:t>
            </a:r>
          </a:p>
        </p:txBody>
      </p:sp>
      <p:pic>
        <p:nvPicPr>
          <p:cNvPr id="3" name="Picture 2" descr="A close-up of a logo&#10;&#10;Description automatically generated">
            <a:extLst>
              <a:ext uri="{FF2B5EF4-FFF2-40B4-BE49-F238E27FC236}">
                <a16:creationId xmlns:a16="http://schemas.microsoft.com/office/drawing/2014/main" id="{B49347DE-72AE-7FA0-F8B3-0D7F2D0BC1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88129" y="6096399"/>
            <a:ext cx="1305464" cy="581142"/>
          </a:xfrm>
          <a:prstGeom prst="rect">
            <a:avLst/>
          </a:prstGeom>
        </p:spPr>
      </p:pic>
      <p:pic>
        <p:nvPicPr>
          <p:cNvPr id="4" name="Picture 3" descr="A person and person looking at each other&#10;&#10;Description automatically generated">
            <a:extLst>
              <a:ext uri="{FF2B5EF4-FFF2-40B4-BE49-F238E27FC236}">
                <a16:creationId xmlns:a16="http://schemas.microsoft.com/office/drawing/2014/main" id="{4F3D0A36-B158-F283-EC98-9C6AE479411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83042" y="-2001140"/>
            <a:ext cx="7873380" cy="7860981"/>
          </a:xfrm>
          <a:prstGeom prst="rect">
            <a:avLst/>
          </a:prstGeom>
        </p:spPr>
      </p:pic>
    </p:spTree>
    <p:extLst>
      <p:ext uri="{BB962C8B-B14F-4D97-AF65-F5344CB8AC3E}">
        <p14:creationId xmlns:p14="http://schemas.microsoft.com/office/powerpoint/2010/main" val="41323312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3">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0307D60-218F-6E38-8F9C-6B03EF3ABC4A}"/>
              </a:ext>
            </a:extLst>
          </p:cNvPr>
          <p:cNvSpPr>
            <a:spLocks noGrp="1"/>
          </p:cNvSpPr>
          <p:nvPr>
            <p:ph type="ctrTitle" hasCustomPrompt="1"/>
          </p:nvPr>
        </p:nvSpPr>
        <p:spPr>
          <a:xfrm>
            <a:off x="517526" y="489480"/>
            <a:ext cx="5578474" cy="461665"/>
          </a:xfrm>
        </p:spPr>
        <p:txBody>
          <a:bodyPr wrap="square" anchor="t">
            <a:spAutoFit/>
          </a:bodyPr>
          <a:lstStyle>
            <a:lvl1pPr algn="l">
              <a:defRPr sz="3000">
                <a:solidFill>
                  <a:schemeClr val="accent3"/>
                </a:solidFill>
              </a:defRPr>
            </a:lvl1pPr>
          </a:lstStyle>
          <a:p>
            <a:r>
              <a:rPr lang="en-GB"/>
              <a:t>Presentation Title</a:t>
            </a:r>
          </a:p>
        </p:txBody>
      </p:sp>
      <p:sp>
        <p:nvSpPr>
          <p:cNvPr id="2" name="Subtitle 2">
            <a:extLst>
              <a:ext uri="{FF2B5EF4-FFF2-40B4-BE49-F238E27FC236}">
                <a16:creationId xmlns:a16="http://schemas.microsoft.com/office/drawing/2014/main" id="{E3807A03-301F-7FC5-86E9-C7300D1D187D}"/>
              </a:ext>
            </a:extLst>
          </p:cNvPr>
          <p:cNvSpPr>
            <a:spLocks noGrp="1"/>
          </p:cNvSpPr>
          <p:nvPr>
            <p:ph type="subTitle" idx="1" hasCustomPrompt="1"/>
          </p:nvPr>
        </p:nvSpPr>
        <p:spPr>
          <a:xfrm>
            <a:off x="517526" y="1283621"/>
            <a:ext cx="5578474" cy="779802"/>
          </a:xfrm>
        </p:spPr>
        <p:txBody>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a:t>
            </a:r>
            <a:br>
              <a:rPr lang="en-GB"/>
            </a:br>
            <a:r>
              <a:rPr lang="en-GB"/>
              <a:t>Date</a:t>
            </a:r>
          </a:p>
        </p:txBody>
      </p:sp>
      <p:pic>
        <p:nvPicPr>
          <p:cNvPr id="3" name="Picture 2" descr="A close-up of a logo&#10;&#10;Description automatically generated">
            <a:extLst>
              <a:ext uri="{FF2B5EF4-FFF2-40B4-BE49-F238E27FC236}">
                <a16:creationId xmlns:a16="http://schemas.microsoft.com/office/drawing/2014/main" id="{A7009060-C72B-E197-2A24-6CA017416F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88129" y="6096399"/>
            <a:ext cx="1305464" cy="581142"/>
          </a:xfrm>
          <a:prstGeom prst="rect">
            <a:avLst/>
          </a:prstGeom>
        </p:spPr>
      </p:pic>
      <p:pic>
        <p:nvPicPr>
          <p:cNvPr id="7" name="Picture 6" descr="A person and person looking at a phone&#10;&#10;Description automatically generated">
            <a:extLst>
              <a:ext uri="{FF2B5EF4-FFF2-40B4-BE49-F238E27FC236}">
                <a16:creationId xmlns:a16="http://schemas.microsoft.com/office/drawing/2014/main" id="{79023047-5269-D39C-CAF4-B354CDAD8A2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91834" y="-2001138"/>
            <a:ext cx="7848602" cy="7860981"/>
          </a:xfrm>
          <a:prstGeom prst="rect">
            <a:avLst/>
          </a:prstGeom>
        </p:spPr>
      </p:pic>
    </p:spTree>
    <p:extLst>
      <p:ext uri="{BB962C8B-B14F-4D97-AF65-F5344CB8AC3E}">
        <p14:creationId xmlns:p14="http://schemas.microsoft.com/office/powerpoint/2010/main" val="26111294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le 3">
    <p:bg>
      <p:bgPr>
        <a:solidFill>
          <a:schemeClr val="bg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0307D60-218F-6E38-8F9C-6B03EF3ABC4A}"/>
              </a:ext>
            </a:extLst>
          </p:cNvPr>
          <p:cNvSpPr>
            <a:spLocks noGrp="1"/>
          </p:cNvSpPr>
          <p:nvPr>
            <p:ph type="ctrTitle" hasCustomPrompt="1"/>
          </p:nvPr>
        </p:nvSpPr>
        <p:spPr>
          <a:xfrm>
            <a:off x="517526" y="489480"/>
            <a:ext cx="5578474" cy="461665"/>
          </a:xfrm>
        </p:spPr>
        <p:txBody>
          <a:bodyPr wrap="square" anchor="t">
            <a:spAutoFit/>
          </a:bodyPr>
          <a:lstStyle>
            <a:lvl1pPr algn="l">
              <a:defRPr sz="3000">
                <a:solidFill>
                  <a:schemeClr val="accent3"/>
                </a:solidFill>
              </a:defRPr>
            </a:lvl1pPr>
          </a:lstStyle>
          <a:p>
            <a:r>
              <a:rPr lang="en-GB"/>
              <a:t>Presentation Title</a:t>
            </a:r>
          </a:p>
        </p:txBody>
      </p:sp>
      <p:sp>
        <p:nvSpPr>
          <p:cNvPr id="2" name="Subtitle 2">
            <a:extLst>
              <a:ext uri="{FF2B5EF4-FFF2-40B4-BE49-F238E27FC236}">
                <a16:creationId xmlns:a16="http://schemas.microsoft.com/office/drawing/2014/main" id="{E3807A03-301F-7FC5-86E9-C7300D1D187D}"/>
              </a:ext>
            </a:extLst>
          </p:cNvPr>
          <p:cNvSpPr>
            <a:spLocks noGrp="1"/>
          </p:cNvSpPr>
          <p:nvPr>
            <p:ph type="subTitle" idx="1" hasCustomPrompt="1"/>
          </p:nvPr>
        </p:nvSpPr>
        <p:spPr>
          <a:xfrm>
            <a:off x="517526" y="1283621"/>
            <a:ext cx="5578474" cy="779802"/>
          </a:xfrm>
        </p:spPr>
        <p:txBody>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a:t>
            </a:r>
            <a:br>
              <a:rPr lang="en-GB"/>
            </a:br>
            <a:r>
              <a:rPr lang="en-GB"/>
              <a:t>Date</a:t>
            </a:r>
          </a:p>
        </p:txBody>
      </p:sp>
      <p:pic>
        <p:nvPicPr>
          <p:cNvPr id="3" name="Picture 2" descr="A close-up of a logo&#10;&#10;Description automatically generated">
            <a:extLst>
              <a:ext uri="{FF2B5EF4-FFF2-40B4-BE49-F238E27FC236}">
                <a16:creationId xmlns:a16="http://schemas.microsoft.com/office/drawing/2014/main" id="{A7009060-C72B-E197-2A24-6CA017416F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88129" y="6096399"/>
            <a:ext cx="1305464" cy="581142"/>
          </a:xfrm>
          <a:prstGeom prst="rect">
            <a:avLst/>
          </a:prstGeom>
        </p:spPr>
      </p:pic>
      <p:pic>
        <p:nvPicPr>
          <p:cNvPr id="7" name="Picture 6" descr="A person and person talking&#10;&#10;Description automatically generated">
            <a:extLst>
              <a:ext uri="{FF2B5EF4-FFF2-40B4-BE49-F238E27FC236}">
                <a16:creationId xmlns:a16="http://schemas.microsoft.com/office/drawing/2014/main" id="{9A5B288E-7E34-D707-B5E9-720335E97FA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95999" y="-1965564"/>
            <a:ext cx="7808747" cy="7808747"/>
          </a:xfrm>
          <a:prstGeom prst="rect">
            <a:avLst/>
          </a:prstGeom>
        </p:spPr>
      </p:pic>
    </p:spTree>
    <p:extLst>
      <p:ext uri="{BB962C8B-B14F-4D97-AF65-F5344CB8AC3E}">
        <p14:creationId xmlns:p14="http://schemas.microsoft.com/office/powerpoint/2010/main" val="35190305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052FB-5C5B-1138-CA12-8AF5207C1950}"/>
              </a:ext>
            </a:extLst>
          </p:cNvPr>
          <p:cNvSpPr>
            <a:spLocks noGrp="1"/>
          </p:cNvSpPr>
          <p:nvPr>
            <p:ph type="title" hasCustomPrompt="1"/>
          </p:nvPr>
        </p:nvSpPr>
        <p:spPr>
          <a:xfrm>
            <a:off x="517526" y="489480"/>
            <a:ext cx="5578474" cy="461665"/>
          </a:xfrm>
        </p:spPr>
        <p:txBody>
          <a:bodyPr anchor="t">
            <a:noAutofit/>
          </a:bodyPr>
          <a:lstStyle>
            <a:lvl1pPr>
              <a:defRPr sz="3000">
                <a:solidFill>
                  <a:srgbClr val="007B4E"/>
                </a:solidFill>
              </a:defRPr>
            </a:lvl1pPr>
          </a:lstStyle>
          <a:p>
            <a:r>
              <a:rPr lang="en-GB"/>
              <a:t>Section number</a:t>
            </a:r>
          </a:p>
        </p:txBody>
      </p:sp>
      <p:sp>
        <p:nvSpPr>
          <p:cNvPr id="3" name="Text Placeholder 2">
            <a:extLst>
              <a:ext uri="{FF2B5EF4-FFF2-40B4-BE49-F238E27FC236}">
                <a16:creationId xmlns:a16="http://schemas.microsoft.com/office/drawing/2014/main" id="{FF6EBE32-083C-CC3A-ACC3-50DD4E6AB060}"/>
              </a:ext>
            </a:extLst>
          </p:cNvPr>
          <p:cNvSpPr>
            <a:spLocks noGrp="1"/>
          </p:cNvSpPr>
          <p:nvPr>
            <p:ph type="body" idx="1"/>
          </p:nvPr>
        </p:nvSpPr>
        <p:spPr>
          <a:xfrm>
            <a:off x="517525" y="1286043"/>
            <a:ext cx="5305051" cy="665019"/>
          </a:xfrm>
        </p:spPr>
        <p:txBody>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5" name="Graphic 4">
            <a:extLst>
              <a:ext uri="{FF2B5EF4-FFF2-40B4-BE49-F238E27FC236}">
                <a16:creationId xmlns:a16="http://schemas.microsoft.com/office/drawing/2014/main" id="{FBCFBC9F-37D9-CDAF-AA86-CC051990F8E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88083" y="-2242536"/>
            <a:ext cx="8092941" cy="8092941"/>
          </a:xfrm>
          <a:prstGeom prst="rect">
            <a:avLst/>
          </a:prstGeom>
        </p:spPr>
      </p:pic>
    </p:spTree>
    <p:extLst>
      <p:ext uri="{BB962C8B-B14F-4D97-AF65-F5344CB8AC3E}">
        <p14:creationId xmlns:p14="http://schemas.microsoft.com/office/powerpoint/2010/main" val="31932305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2">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9EC06C4-831C-2E81-5BFE-A6430A5CE78B}"/>
              </a:ext>
            </a:extLst>
          </p:cNvPr>
          <p:cNvSpPr>
            <a:spLocks noGrp="1"/>
          </p:cNvSpPr>
          <p:nvPr>
            <p:ph type="title" hasCustomPrompt="1"/>
          </p:nvPr>
        </p:nvSpPr>
        <p:spPr>
          <a:xfrm>
            <a:off x="517526" y="489480"/>
            <a:ext cx="5578474" cy="461665"/>
          </a:xfrm>
        </p:spPr>
        <p:txBody>
          <a:bodyPr anchor="t">
            <a:noAutofit/>
          </a:bodyPr>
          <a:lstStyle>
            <a:lvl1pPr>
              <a:defRPr sz="3000">
                <a:solidFill>
                  <a:srgbClr val="1E445C"/>
                </a:solidFill>
              </a:defRPr>
            </a:lvl1pPr>
          </a:lstStyle>
          <a:p>
            <a:r>
              <a:rPr lang="en-GB"/>
              <a:t>Section number</a:t>
            </a:r>
          </a:p>
        </p:txBody>
      </p:sp>
      <p:sp>
        <p:nvSpPr>
          <p:cNvPr id="2" name="Text Placeholder 2">
            <a:extLst>
              <a:ext uri="{FF2B5EF4-FFF2-40B4-BE49-F238E27FC236}">
                <a16:creationId xmlns:a16="http://schemas.microsoft.com/office/drawing/2014/main" id="{92DE6835-A11A-16EB-BDE4-60875D65367C}"/>
              </a:ext>
            </a:extLst>
          </p:cNvPr>
          <p:cNvSpPr>
            <a:spLocks noGrp="1"/>
          </p:cNvSpPr>
          <p:nvPr>
            <p:ph type="body" idx="1"/>
          </p:nvPr>
        </p:nvSpPr>
        <p:spPr>
          <a:xfrm>
            <a:off x="517525" y="1286043"/>
            <a:ext cx="5305051" cy="665019"/>
          </a:xfrm>
        </p:spPr>
        <p:txBody>
          <a:bodyPr/>
          <a:lstStyle>
            <a:lvl1pPr marL="0" indent="0">
              <a:buNone/>
              <a:defRPr sz="1800">
                <a:solidFill>
                  <a:srgbClr val="4A4A4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16" name="Graphic 15">
            <a:extLst>
              <a:ext uri="{FF2B5EF4-FFF2-40B4-BE49-F238E27FC236}">
                <a16:creationId xmlns:a16="http://schemas.microsoft.com/office/drawing/2014/main" id="{AD8E08DB-795D-9515-E4C6-056DBAEA616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80165" y="-2251679"/>
            <a:ext cx="8092941" cy="8092941"/>
          </a:xfrm>
          <a:prstGeom prst="rect">
            <a:avLst/>
          </a:prstGeom>
        </p:spPr>
      </p:pic>
    </p:spTree>
    <p:extLst>
      <p:ext uri="{BB962C8B-B14F-4D97-AF65-F5344CB8AC3E}">
        <p14:creationId xmlns:p14="http://schemas.microsoft.com/office/powerpoint/2010/main" val="11221662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3">
    <p:bg>
      <p:bgPr>
        <a:solidFill>
          <a:schemeClr val="bg1"/>
        </a:solidFill>
        <a:effectLst/>
      </p:bgPr>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3AEEABBD-F7CB-DCB4-3238-D3712FFF34C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80166" y="-2213026"/>
            <a:ext cx="8057692" cy="8057692"/>
          </a:xfrm>
          <a:prstGeom prst="rect">
            <a:avLst/>
          </a:prstGeom>
        </p:spPr>
      </p:pic>
      <p:sp>
        <p:nvSpPr>
          <p:cNvPr id="5" name="Title 1">
            <a:extLst>
              <a:ext uri="{FF2B5EF4-FFF2-40B4-BE49-F238E27FC236}">
                <a16:creationId xmlns:a16="http://schemas.microsoft.com/office/drawing/2014/main" id="{6CAF1734-FEA8-0745-5907-D6A160F25A17}"/>
              </a:ext>
            </a:extLst>
          </p:cNvPr>
          <p:cNvSpPr>
            <a:spLocks noGrp="1"/>
          </p:cNvSpPr>
          <p:nvPr>
            <p:ph type="title" hasCustomPrompt="1"/>
          </p:nvPr>
        </p:nvSpPr>
        <p:spPr>
          <a:xfrm>
            <a:off x="517526" y="489480"/>
            <a:ext cx="5578474" cy="461665"/>
          </a:xfrm>
        </p:spPr>
        <p:txBody>
          <a:bodyPr anchor="t">
            <a:noAutofit/>
          </a:bodyPr>
          <a:lstStyle>
            <a:lvl1pPr>
              <a:defRPr sz="3000">
                <a:solidFill>
                  <a:schemeClr val="accent3"/>
                </a:solidFill>
              </a:defRPr>
            </a:lvl1pPr>
          </a:lstStyle>
          <a:p>
            <a:r>
              <a:rPr lang="en-GB"/>
              <a:t>Section number</a:t>
            </a:r>
          </a:p>
        </p:txBody>
      </p:sp>
      <p:sp>
        <p:nvSpPr>
          <p:cNvPr id="2" name="Text Placeholder 2">
            <a:extLst>
              <a:ext uri="{FF2B5EF4-FFF2-40B4-BE49-F238E27FC236}">
                <a16:creationId xmlns:a16="http://schemas.microsoft.com/office/drawing/2014/main" id="{5ABD15AD-4890-ED99-833D-87E0E7B4C83B}"/>
              </a:ext>
            </a:extLst>
          </p:cNvPr>
          <p:cNvSpPr>
            <a:spLocks noGrp="1"/>
          </p:cNvSpPr>
          <p:nvPr>
            <p:ph type="body" idx="1"/>
          </p:nvPr>
        </p:nvSpPr>
        <p:spPr>
          <a:xfrm>
            <a:off x="517525" y="1286043"/>
            <a:ext cx="5305051" cy="665019"/>
          </a:xfrm>
        </p:spPr>
        <p:txBody>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228435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AA38D6-603E-E8A1-78B0-FA02925F96FB}"/>
              </a:ext>
            </a:extLst>
          </p:cNvPr>
          <p:cNvSpPr>
            <a:spLocks noGrp="1"/>
          </p:cNvSpPr>
          <p:nvPr>
            <p:ph type="title"/>
          </p:nvPr>
        </p:nvSpPr>
        <p:spPr>
          <a:xfrm>
            <a:off x="517526" y="489480"/>
            <a:ext cx="5578474" cy="461665"/>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D6278CD-77F1-C0DD-6C58-7A8C69A174D1}"/>
              </a:ext>
            </a:extLst>
          </p:cNvPr>
          <p:cNvSpPr>
            <a:spLocks noGrp="1"/>
          </p:cNvSpPr>
          <p:nvPr>
            <p:ph type="body" idx="1"/>
          </p:nvPr>
        </p:nvSpPr>
        <p:spPr>
          <a:xfrm>
            <a:off x="516834" y="1276684"/>
            <a:ext cx="11156054" cy="457525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descr="A close-up of a logo&#10;&#10;Description automatically generated">
            <a:extLst>
              <a:ext uri="{FF2B5EF4-FFF2-40B4-BE49-F238E27FC236}">
                <a16:creationId xmlns:a16="http://schemas.microsoft.com/office/drawing/2014/main" id="{EA136DF0-7DC1-EC21-9747-E184ACBA819C}"/>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0688129" y="6096399"/>
            <a:ext cx="1305464" cy="581142"/>
          </a:xfrm>
          <a:prstGeom prst="rect">
            <a:avLst/>
          </a:prstGeom>
        </p:spPr>
      </p:pic>
    </p:spTree>
    <p:extLst>
      <p:ext uri="{BB962C8B-B14F-4D97-AF65-F5344CB8AC3E}">
        <p14:creationId xmlns:p14="http://schemas.microsoft.com/office/powerpoint/2010/main" val="1536203886"/>
      </p:ext>
    </p:extLst>
  </p:cSld>
  <p:clrMap bg1="lt1" tx1="dk1" bg2="lt2" tx2="dk2" accent1="accent1" accent2="accent2" accent3="accent3" accent4="accent4" accent5="accent5" accent6="accent6" hlink="hlink" folHlink="folHlink"/>
  <p:sldLayoutIdLst>
    <p:sldLayoutId id="2147483649" r:id="rId1"/>
    <p:sldLayoutId id="2147483704" r:id="rId2"/>
    <p:sldLayoutId id="2147483670" r:id="rId3"/>
    <p:sldLayoutId id="2147483702" r:id="rId4"/>
    <p:sldLayoutId id="2147483671" r:id="rId5"/>
    <p:sldLayoutId id="2147483703" r:id="rId6"/>
    <p:sldLayoutId id="2147483672" r:id="rId7"/>
    <p:sldLayoutId id="2147483673" r:id="rId8"/>
    <p:sldLayoutId id="2147483664" r:id="rId9"/>
    <p:sldLayoutId id="2147483700" r:id="rId10"/>
    <p:sldLayoutId id="2147483705" r:id="rId11"/>
    <p:sldLayoutId id="2147483701" r:id="rId12"/>
    <p:sldLayoutId id="2147483706" r:id="rId13"/>
    <p:sldLayoutId id="2147483699" r:id="rId14"/>
    <p:sldLayoutId id="2147483707" r:id="rId15"/>
    <p:sldLayoutId id="2147483650" r:id="rId16"/>
    <p:sldLayoutId id="2147483698" r:id="rId17"/>
    <p:sldLayoutId id="2147483708" r:id="rId18"/>
  </p:sldLayoutIdLst>
  <p:hf sldNum="0" hdr="0" ftr="0" dt="0"/>
  <p:txStyles>
    <p:titleStyle>
      <a:lvl1pPr algn="l" defTabSz="914400" rtl="0" eaLnBrk="1" latinLnBrk="0" hangingPunct="1">
        <a:lnSpc>
          <a:spcPct val="100000"/>
        </a:lnSpc>
        <a:spcBef>
          <a:spcPct val="0"/>
        </a:spcBef>
        <a:buNone/>
        <a:defRPr sz="3000" b="0" kern="1200">
          <a:solidFill>
            <a:srgbClr val="007B4E"/>
          </a:solidFill>
          <a:latin typeface="+mj-lt"/>
          <a:ea typeface="+mj-ea"/>
          <a:cs typeface="+mj-cs"/>
        </a:defRPr>
      </a:lvl1pPr>
    </p:titleStyle>
    <p:bodyStyle>
      <a:lvl1pPr marL="0" indent="0" algn="l" defTabSz="914400" rtl="0" eaLnBrk="1" latinLnBrk="0" hangingPunct="1">
        <a:lnSpc>
          <a:spcPct val="114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2pPr>
      <a:lvl3pPr marL="684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3pPr>
      <a:lvl4pPr marL="1026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4pPr>
      <a:lvl5pPr marL="1332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00C4FF"/>
          </p15:clr>
        </p15:guide>
        <p15:guide id="2" pos="7680" userDrawn="1">
          <p15:clr>
            <a:srgbClr val="00C4FF"/>
          </p15:clr>
        </p15:guide>
        <p15:guide id="3" pos="326" userDrawn="1">
          <p15:clr>
            <a:srgbClr val="00C4FF"/>
          </p15:clr>
        </p15:guide>
        <p15:guide id="4" pos="7353" userDrawn="1">
          <p15:clr>
            <a:srgbClr val="00C4FF"/>
          </p15:clr>
        </p15:guide>
        <p15:guide id="5" orient="horz" userDrawn="1">
          <p15:clr>
            <a:srgbClr val="00C4FF"/>
          </p15:clr>
        </p15:guide>
        <p15:guide id="6" orient="horz" pos="4320" userDrawn="1">
          <p15:clr>
            <a:srgbClr val="00C4FF"/>
          </p15:clr>
        </p15:guide>
        <p15:guide id="7" orient="horz" pos="303" userDrawn="1">
          <p15:clr>
            <a:srgbClr val="00C4FF"/>
          </p15:clr>
        </p15:guide>
        <p15:guide id="8" orient="horz" pos="4016" userDrawn="1">
          <p15:clr>
            <a:srgbClr val="00C4FF"/>
          </p15:clr>
        </p15:guide>
        <p15:guide id="14" orient="horz" pos="3680" userDrawn="1">
          <p15:clr>
            <a:srgbClr val="00C4FF"/>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microsoft.com/office/2018/10/relationships/comments" Target="../comments/modernComment_2A8_3CD72D2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microsoft.com/office/2018/10/relationships/comments" Target="../comments/modernComment_2BC_85B522C9.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microsoft.com/office/2018/10/relationships/comments" Target="../comments/modernComment_124_CDA82F5B.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E4370-6277-6D42-3741-1D42206C9406}"/>
              </a:ext>
            </a:extLst>
          </p:cNvPr>
          <p:cNvSpPr>
            <a:spLocks noGrp="1"/>
          </p:cNvSpPr>
          <p:nvPr>
            <p:ph type="ctrTitle"/>
          </p:nvPr>
        </p:nvSpPr>
        <p:spPr>
          <a:xfrm>
            <a:off x="517526" y="489480"/>
            <a:ext cx="5578474" cy="1384995"/>
          </a:xfrm>
        </p:spPr>
        <p:txBody>
          <a:bodyPr/>
          <a:lstStyle/>
          <a:p>
            <a:r>
              <a:rPr lang="en-GB" dirty="0"/>
              <a:t>2026 Children and Young People’s Patient Experience Survey (CYP26)</a:t>
            </a:r>
          </a:p>
        </p:txBody>
      </p:sp>
      <p:sp>
        <p:nvSpPr>
          <p:cNvPr id="4" name="Subtitle 2">
            <a:extLst>
              <a:ext uri="{FF2B5EF4-FFF2-40B4-BE49-F238E27FC236}">
                <a16:creationId xmlns:a16="http://schemas.microsoft.com/office/drawing/2014/main" id="{D7EB0724-8B6C-C75E-2979-03D7824B0A7B}"/>
              </a:ext>
            </a:extLst>
          </p:cNvPr>
          <p:cNvSpPr>
            <a:spLocks noGrp="1"/>
          </p:cNvSpPr>
          <p:nvPr>
            <p:ph type="subTitle" idx="1"/>
          </p:nvPr>
        </p:nvSpPr>
        <p:spPr>
          <a:xfrm>
            <a:off x="615217" y="2154880"/>
            <a:ext cx="5578474" cy="779802"/>
          </a:xfrm>
        </p:spPr>
        <p:txBody>
          <a:bodyPr vert="horz" lIns="0" tIns="0" rIns="0" bIns="0" rtlCol="0" anchor="t">
            <a:noAutofit/>
          </a:bodyPr>
          <a:lstStyle/>
          <a:p>
            <a:r>
              <a:rPr lang="en-GB" dirty="0"/>
              <a:t>Trust webinar 1</a:t>
            </a:r>
          </a:p>
          <a:p>
            <a:r>
              <a:rPr lang="en-GB" dirty="0"/>
              <a:t>Thursday 22 January 2026</a:t>
            </a:r>
          </a:p>
        </p:txBody>
      </p:sp>
    </p:spTree>
    <p:extLst>
      <p:ext uri="{BB962C8B-B14F-4D97-AF65-F5344CB8AC3E}">
        <p14:creationId xmlns:p14="http://schemas.microsoft.com/office/powerpoint/2010/main" val="3994856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72187D-323C-C2B8-3160-095108635C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8DC423-AC7B-4009-D001-0E470E6CD7E7}"/>
              </a:ext>
            </a:extLst>
          </p:cNvPr>
          <p:cNvSpPr>
            <a:spLocks noGrp="1"/>
          </p:cNvSpPr>
          <p:nvPr>
            <p:ph type="title"/>
          </p:nvPr>
        </p:nvSpPr>
        <p:spPr/>
        <p:txBody>
          <a:bodyPr/>
          <a:lstStyle/>
          <a:p>
            <a:r>
              <a:rPr lang="en-GB" dirty="0"/>
              <a:t>Sampling variables</a:t>
            </a:r>
          </a:p>
        </p:txBody>
      </p:sp>
    </p:spTree>
    <p:extLst>
      <p:ext uri="{BB962C8B-B14F-4D97-AF65-F5344CB8AC3E}">
        <p14:creationId xmlns:p14="http://schemas.microsoft.com/office/powerpoint/2010/main" val="1020734757"/>
      </p:ext>
    </p:extLst>
  </p:cSld>
  <p:clrMapOvr>
    <a:masterClrMapping/>
  </p:clrMapOvr>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9BBB00-0FCC-2BC1-25A5-B2B6091995C0}"/>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F57FD88D-E8F5-C62A-3B09-4C981F71BE6E}"/>
              </a:ext>
            </a:extLst>
          </p:cNvPr>
          <p:cNvSpPr>
            <a:spLocks noGrp="1"/>
          </p:cNvSpPr>
          <p:nvPr>
            <p:ph type="title"/>
          </p:nvPr>
        </p:nvSpPr>
        <p:spPr>
          <a:xfrm>
            <a:off x="517526" y="489480"/>
            <a:ext cx="11164958" cy="461665"/>
          </a:xfrm>
          <a:noFill/>
        </p:spPr>
        <p:txBody>
          <a:bodyPr/>
          <a:lstStyle/>
          <a:p>
            <a:r>
              <a:rPr lang="en-GB" dirty="0">
                <a:cs typeface="Arial"/>
              </a:rPr>
              <a:t>Review of sampling variables collected in 2024 </a:t>
            </a:r>
            <a:endParaRPr lang="en-GB" dirty="0"/>
          </a:p>
        </p:txBody>
      </p:sp>
      <p:sp>
        <p:nvSpPr>
          <p:cNvPr id="9" name="Content Placeholder 2">
            <a:extLst>
              <a:ext uri="{FF2B5EF4-FFF2-40B4-BE49-F238E27FC236}">
                <a16:creationId xmlns:a16="http://schemas.microsoft.com/office/drawing/2014/main" id="{130E4FDC-128B-E772-F889-74427BB56F83}"/>
              </a:ext>
            </a:extLst>
          </p:cNvPr>
          <p:cNvSpPr txBox="1">
            <a:spLocks/>
          </p:cNvSpPr>
          <p:nvPr/>
        </p:nvSpPr>
        <p:spPr>
          <a:xfrm>
            <a:off x="516833" y="1271245"/>
            <a:ext cx="10569089" cy="5285198"/>
          </a:xfrm>
          <a:prstGeom prst="rect">
            <a:avLst/>
          </a:prstGeom>
        </p:spPr>
        <p:txBody>
          <a:bodyPr lIns="91440" tIns="45720" rIns="91440" bIns="45720" anchor="t"/>
          <a:lstStyle>
            <a:lvl1pPr marL="0" indent="0" algn="l" defTabSz="914400" rtl="0" eaLnBrk="1" latinLnBrk="0" hangingPunct="1">
              <a:lnSpc>
                <a:spcPct val="114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2pPr>
            <a:lvl3pPr marL="684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3pPr>
            <a:lvl4pPr marL="1026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4pPr>
            <a:lvl5pPr marL="1332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795" lvl="1">
              <a:lnSpc>
                <a:spcPct val="113999"/>
              </a:lnSpc>
              <a:buClr>
                <a:schemeClr val="tx2"/>
              </a:buClr>
            </a:pPr>
            <a:r>
              <a:rPr lang="en-GB" sz="1600" b="1" dirty="0">
                <a:solidFill>
                  <a:srgbClr val="007B4E"/>
                </a:solidFill>
                <a:cs typeface="Arial"/>
              </a:rPr>
              <a:t>Route of admission question and admission method variable</a:t>
            </a:r>
          </a:p>
          <a:p>
            <a:pPr lvl="2">
              <a:lnSpc>
                <a:spcPct val="113999"/>
              </a:lnSpc>
            </a:pPr>
            <a:r>
              <a:rPr lang="en-GB" sz="1600" dirty="0">
                <a:cs typeface="Arial"/>
              </a:rPr>
              <a:t>CYP24 included the question ‘Was your child’s visit to hospital planned or an emergency?’. This information was already captured in the sample via the ‘admission method’ variable.</a:t>
            </a:r>
          </a:p>
          <a:p>
            <a:pPr lvl="2">
              <a:lnSpc>
                <a:spcPct val="113999"/>
              </a:lnSpc>
            </a:pPr>
            <a:r>
              <a:rPr lang="en-GB" sz="1600" dirty="0">
                <a:cs typeface="Arial"/>
              </a:rPr>
              <a:t>We want to understand the quality of the sample data for the ‘admission method’ variable. </a:t>
            </a:r>
          </a:p>
          <a:p>
            <a:pPr marL="1025895" lvl="3">
              <a:lnSpc>
                <a:spcPct val="113999"/>
              </a:lnSpc>
              <a:buClr>
                <a:schemeClr val="tx2"/>
              </a:buClr>
              <a:buFont typeface="Symbol" panose="05050102010706020507" pitchFamily="18" charset="2"/>
              <a:buChar char=""/>
            </a:pPr>
            <a:r>
              <a:rPr lang="en-GB" sz="1600" dirty="0">
                <a:cs typeface="Arial"/>
              </a:rPr>
              <a:t>This will inform whether the question ‘Was your child’s visit to hospital planned or an emergency?’ should still be included in the questionnaire.</a:t>
            </a:r>
          </a:p>
          <a:p>
            <a:pPr marL="341100" lvl="2" indent="0">
              <a:lnSpc>
                <a:spcPct val="113999"/>
              </a:lnSpc>
              <a:buNone/>
            </a:pPr>
            <a:endParaRPr lang="en-GB" sz="1600" b="1" dirty="0">
              <a:cs typeface="Arial"/>
            </a:endParaRPr>
          </a:p>
          <a:p>
            <a:pPr marL="0" lvl="1" indent="0">
              <a:lnSpc>
                <a:spcPct val="113999"/>
              </a:lnSpc>
              <a:buNone/>
            </a:pPr>
            <a:r>
              <a:rPr lang="en-GB" sz="1600" b="1" dirty="0">
                <a:cs typeface="Arial"/>
              </a:rPr>
              <a:t>Questions for trusts:</a:t>
            </a:r>
          </a:p>
          <a:p>
            <a:pPr lvl="2">
              <a:lnSpc>
                <a:spcPct val="113999"/>
              </a:lnSpc>
            </a:pPr>
            <a:r>
              <a:rPr lang="en-GB" sz="1600" dirty="0">
                <a:cs typeface="Arial"/>
              </a:rPr>
              <a:t>How confident are you in the accuracy of the admission method data provided for CYP24 sampling?</a:t>
            </a:r>
          </a:p>
          <a:p>
            <a:pPr marL="1025895" lvl="3">
              <a:lnSpc>
                <a:spcPct val="113999"/>
              </a:lnSpc>
              <a:buClr>
                <a:schemeClr val="tx2"/>
              </a:buClr>
              <a:buFont typeface="Symbol" panose="05050102010706020507" pitchFamily="18" charset="2"/>
              <a:buChar char=""/>
            </a:pPr>
            <a:r>
              <a:rPr lang="en-GB" sz="1600" dirty="0">
                <a:cs typeface="Arial"/>
              </a:rPr>
              <a:t>Have you identified any recurring issues or inconsistencies with this variable?</a:t>
            </a:r>
          </a:p>
          <a:p>
            <a:pPr lvl="2">
              <a:lnSpc>
                <a:spcPct val="113999"/>
              </a:lnSpc>
            </a:pPr>
            <a:r>
              <a:rPr lang="en-GB" sz="1600" dirty="0">
                <a:cs typeface="Arial"/>
              </a:rPr>
              <a:t>Do you currently use the data from the actual survey question in any reporting?</a:t>
            </a:r>
          </a:p>
          <a:p>
            <a:pPr marL="1025895" lvl="3">
              <a:lnSpc>
                <a:spcPct val="113999"/>
              </a:lnSpc>
              <a:buClr>
                <a:schemeClr val="tx2"/>
              </a:buClr>
              <a:buFont typeface="Symbol" panose="05050102010706020507" pitchFamily="18" charset="2"/>
              <a:buChar char=""/>
            </a:pPr>
            <a:r>
              <a:rPr lang="en-GB" sz="1600" dirty="0">
                <a:cs typeface="Arial"/>
              </a:rPr>
              <a:t>If yes, how is this information used?</a:t>
            </a:r>
          </a:p>
          <a:p>
            <a:pPr lvl="2">
              <a:lnSpc>
                <a:spcPct val="113999"/>
              </a:lnSpc>
            </a:pPr>
            <a:r>
              <a:rPr lang="en-GB" sz="1600" dirty="0">
                <a:cs typeface="Arial"/>
              </a:rPr>
              <a:t>Given that this information is already captured by the ‘admission method’ sample variable, would you like to see this question retained in future survey cycles?</a:t>
            </a:r>
            <a:endParaRPr lang="en-GB" sz="1600" b="1" dirty="0">
              <a:solidFill>
                <a:srgbClr val="007B4E"/>
              </a:solidFill>
              <a:cs typeface="Arial"/>
            </a:endParaRPr>
          </a:p>
          <a:p>
            <a:pPr marL="0" lvl="1" indent="0">
              <a:lnSpc>
                <a:spcPct val="113999"/>
              </a:lnSpc>
              <a:buClr>
                <a:schemeClr val="tx2"/>
              </a:buClr>
              <a:buNone/>
            </a:pPr>
            <a:endParaRPr lang="en-GB" sz="1200" b="1" dirty="0">
              <a:solidFill>
                <a:srgbClr val="007B4E"/>
              </a:solidFill>
              <a:cs typeface="Arial"/>
            </a:endParaRPr>
          </a:p>
          <a:p>
            <a:pPr marL="683895" lvl="2"/>
            <a:endParaRPr lang="en-GB" sz="1200" b="1" dirty="0"/>
          </a:p>
          <a:p>
            <a:endParaRPr lang="en-GB" sz="1600" dirty="0"/>
          </a:p>
        </p:txBody>
      </p:sp>
    </p:spTree>
    <p:extLst>
      <p:ext uri="{BB962C8B-B14F-4D97-AF65-F5344CB8AC3E}">
        <p14:creationId xmlns:p14="http://schemas.microsoft.com/office/powerpoint/2010/main" val="348045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81A2A4-81BE-5D2F-F240-D12CBEF2462B}"/>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A6C09BBC-D6FB-F686-3E31-A2EB0107644D}"/>
              </a:ext>
            </a:extLst>
          </p:cNvPr>
          <p:cNvSpPr>
            <a:spLocks noGrp="1"/>
          </p:cNvSpPr>
          <p:nvPr>
            <p:ph type="title"/>
          </p:nvPr>
        </p:nvSpPr>
        <p:spPr>
          <a:xfrm>
            <a:off x="517526" y="489480"/>
            <a:ext cx="11164958" cy="461665"/>
          </a:xfrm>
          <a:noFill/>
        </p:spPr>
        <p:txBody>
          <a:bodyPr/>
          <a:lstStyle/>
          <a:p>
            <a:r>
              <a:rPr lang="en-GB" dirty="0">
                <a:cs typeface="Arial"/>
              </a:rPr>
              <a:t>Review of sampling variables collected in 2024 (continued) </a:t>
            </a:r>
            <a:endParaRPr lang="en-GB" dirty="0"/>
          </a:p>
        </p:txBody>
      </p:sp>
      <p:sp>
        <p:nvSpPr>
          <p:cNvPr id="5" name="Content Placeholder 2">
            <a:extLst>
              <a:ext uri="{FF2B5EF4-FFF2-40B4-BE49-F238E27FC236}">
                <a16:creationId xmlns:a16="http://schemas.microsoft.com/office/drawing/2014/main" id="{5ED2C532-5321-2587-7F18-4766A6DD2AA5}"/>
              </a:ext>
            </a:extLst>
          </p:cNvPr>
          <p:cNvSpPr txBox="1">
            <a:spLocks/>
          </p:cNvSpPr>
          <p:nvPr/>
        </p:nvSpPr>
        <p:spPr>
          <a:xfrm>
            <a:off x="517526" y="1256662"/>
            <a:ext cx="10621529" cy="2510180"/>
          </a:xfrm>
          <a:prstGeom prst="rect">
            <a:avLst/>
          </a:prstGeom>
        </p:spPr>
        <p:txBody>
          <a:bodyPr lIns="91440" tIns="45720" rIns="91440" bIns="45720" anchor="t"/>
          <a:lstStyle>
            <a:lvl1pPr marL="0" indent="0" algn="l" defTabSz="914400" rtl="0" eaLnBrk="1" latinLnBrk="0" hangingPunct="1">
              <a:lnSpc>
                <a:spcPct val="114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2pPr>
            <a:lvl3pPr marL="684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3pPr>
            <a:lvl4pPr marL="1026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4pPr>
            <a:lvl5pPr marL="1332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795" lvl="1">
              <a:lnSpc>
                <a:spcPct val="113999"/>
              </a:lnSpc>
              <a:buClr>
                <a:schemeClr val="tx2"/>
              </a:buClr>
            </a:pPr>
            <a:r>
              <a:rPr lang="en-GB" sz="1600" b="1" dirty="0">
                <a:solidFill>
                  <a:srgbClr val="007B4E"/>
                </a:solidFill>
                <a:cs typeface="Arial"/>
              </a:rPr>
              <a:t>Overnight stay question and length of stay variable</a:t>
            </a:r>
          </a:p>
          <a:p>
            <a:pPr lvl="2">
              <a:lnSpc>
                <a:spcPct val="113999"/>
              </a:lnSpc>
            </a:pPr>
            <a:r>
              <a:rPr lang="en-GB" sz="1600" dirty="0">
                <a:cs typeface="Arial"/>
              </a:rPr>
              <a:t>CYP24 included the question ‘Did your child stay overnight during their most recent visit to hospital?’. This information was already captured in the sample via the ‘length of stay’ variable.</a:t>
            </a:r>
          </a:p>
          <a:p>
            <a:pPr lvl="2">
              <a:lnSpc>
                <a:spcPct val="113999"/>
              </a:lnSpc>
            </a:pPr>
            <a:r>
              <a:rPr lang="en-GB" sz="1600" dirty="0">
                <a:cs typeface="Arial"/>
              </a:rPr>
              <a:t>We want to understand the quality of the sample data for the ‘length of stay’ variable. </a:t>
            </a:r>
          </a:p>
          <a:p>
            <a:pPr marL="1025895" lvl="3">
              <a:lnSpc>
                <a:spcPct val="113999"/>
              </a:lnSpc>
              <a:buClr>
                <a:schemeClr val="tx2"/>
              </a:buClr>
              <a:buFont typeface="Symbol" panose="05050102010706020507" pitchFamily="18" charset="2"/>
              <a:buChar char=""/>
            </a:pPr>
            <a:r>
              <a:rPr lang="en-GB" sz="1600" dirty="0">
                <a:cs typeface="Arial"/>
              </a:rPr>
              <a:t>This will inform whether the question ‘Did your child stay overnight during their most recent visit to hospital?’ should still be included in the questionnaire.</a:t>
            </a:r>
          </a:p>
          <a:p>
            <a:pPr marL="1025895" lvl="3">
              <a:lnSpc>
                <a:spcPct val="113999"/>
              </a:lnSpc>
              <a:buClr>
                <a:schemeClr val="tx2"/>
              </a:buClr>
              <a:buFont typeface="Symbol" panose="05050102010706020507" pitchFamily="18" charset="2"/>
              <a:buChar char=""/>
            </a:pPr>
            <a:endParaRPr lang="en-GB" sz="1600" b="1" dirty="0">
              <a:cs typeface="Arial"/>
            </a:endParaRPr>
          </a:p>
          <a:p>
            <a:pPr marL="0" lvl="1" indent="0">
              <a:lnSpc>
                <a:spcPct val="113999"/>
              </a:lnSpc>
              <a:buNone/>
            </a:pPr>
            <a:r>
              <a:rPr lang="en-GB" sz="1600" b="1" dirty="0">
                <a:cs typeface="Arial"/>
              </a:rPr>
              <a:t>Questions for trusts:</a:t>
            </a:r>
          </a:p>
          <a:p>
            <a:pPr lvl="2">
              <a:lnSpc>
                <a:spcPct val="113999"/>
              </a:lnSpc>
            </a:pPr>
            <a:r>
              <a:rPr lang="en-GB" sz="1600" dirty="0">
                <a:cs typeface="Arial"/>
              </a:rPr>
              <a:t>How confident are you in the accuracy of the length of stay data provided for CYP24 sampling?</a:t>
            </a:r>
          </a:p>
          <a:p>
            <a:pPr marL="1025895" lvl="3">
              <a:lnSpc>
                <a:spcPct val="113999"/>
              </a:lnSpc>
              <a:buClr>
                <a:schemeClr val="tx2"/>
              </a:buClr>
              <a:buFont typeface="Symbol" panose="05050102010706020507" pitchFamily="18" charset="2"/>
              <a:buChar char=""/>
            </a:pPr>
            <a:r>
              <a:rPr lang="en-GB" sz="1600" dirty="0">
                <a:cs typeface="Arial"/>
              </a:rPr>
              <a:t>Have you identified any recurring issues or inconsistencies with this variable?</a:t>
            </a:r>
          </a:p>
          <a:p>
            <a:pPr lvl="2">
              <a:lnSpc>
                <a:spcPct val="113999"/>
              </a:lnSpc>
            </a:pPr>
            <a:r>
              <a:rPr lang="en-GB" sz="1600" dirty="0">
                <a:cs typeface="Arial"/>
              </a:rPr>
              <a:t>Do you currently use the data from this survey question in any reporting?</a:t>
            </a:r>
          </a:p>
          <a:p>
            <a:pPr marL="1025895" lvl="3">
              <a:lnSpc>
                <a:spcPct val="113999"/>
              </a:lnSpc>
              <a:buClr>
                <a:schemeClr val="tx2"/>
              </a:buClr>
              <a:buFont typeface="Symbol" panose="05050102010706020507" pitchFamily="18" charset="2"/>
              <a:buChar char=""/>
            </a:pPr>
            <a:r>
              <a:rPr lang="en-GB" sz="1600" dirty="0">
                <a:cs typeface="Arial"/>
              </a:rPr>
              <a:t>If yes, how is this information used?</a:t>
            </a:r>
          </a:p>
          <a:p>
            <a:pPr lvl="2">
              <a:lnSpc>
                <a:spcPct val="113999"/>
              </a:lnSpc>
            </a:pPr>
            <a:r>
              <a:rPr lang="en-GB" sz="1600" dirty="0">
                <a:cs typeface="Arial"/>
              </a:rPr>
              <a:t>Given that this information is already captured by the ‘length of stay’ sample variable, would you like to see this question retained in future survey cycles?</a:t>
            </a:r>
          </a:p>
        </p:txBody>
      </p:sp>
    </p:spTree>
    <p:extLst>
      <p:ext uri="{BB962C8B-B14F-4D97-AF65-F5344CB8AC3E}">
        <p14:creationId xmlns:p14="http://schemas.microsoft.com/office/powerpoint/2010/main" val="5648855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FA4710-24B3-3E6D-02AE-778E2DEB32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4101DF-8FB1-41FE-E526-B8010E2603CC}"/>
              </a:ext>
            </a:extLst>
          </p:cNvPr>
          <p:cNvSpPr>
            <a:spLocks noGrp="1"/>
          </p:cNvSpPr>
          <p:nvPr>
            <p:ph type="title"/>
          </p:nvPr>
        </p:nvSpPr>
        <p:spPr>
          <a:xfrm>
            <a:off x="517526" y="489480"/>
            <a:ext cx="4806949" cy="461665"/>
          </a:xfrm>
        </p:spPr>
        <p:txBody>
          <a:bodyPr/>
          <a:lstStyle/>
          <a:p>
            <a:r>
              <a:rPr lang="en-GB" dirty="0"/>
              <a:t>Questionnaire topics considered for CYP26</a:t>
            </a:r>
          </a:p>
        </p:txBody>
      </p:sp>
    </p:spTree>
    <p:extLst>
      <p:ext uri="{BB962C8B-B14F-4D97-AF65-F5344CB8AC3E}">
        <p14:creationId xmlns:p14="http://schemas.microsoft.com/office/powerpoint/2010/main" val="1963066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10F4E4-AEBE-B582-11C1-1409BBCCB7B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A392F2-79A8-1A0A-227D-09A56A1D3356}"/>
              </a:ext>
            </a:extLst>
          </p:cNvPr>
          <p:cNvSpPr>
            <a:spLocks noGrp="1"/>
          </p:cNvSpPr>
          <p:nvPr>
            <p:ph type="title"/>
          </p:nvPr>
        </p:nvSpPr>
        <p:spPr>
          <a:xfrm>
            <a:off x="513521" y="258647"/>
            <a:ext cx="11164958" cy="461665"/>
          </a:xfrm>
        </p:spPr>
        <p:txBody>
          <a:bodyPr/>
          <a:lstStyle/>
          <a:p>
            <a:r>
              <a:rPr lang="en-GB" dirty="0"/>
              <a:t>Questionnaire topics considered for CYP26: new topics</a:t>
            </a:r>
            <a:br>
              <a:rPr lang="en-GB" dirty="0"/>
            </a:br>
            <a:endParaRPr lang="en-GB" dirty="0"/>
          </a:p>
        </p:txBody>
      </p:sp>
      <p:sp>
        <p:nvSpPr>
          <p:cNvPr id="3" name="Content Placeholder 2">
            <a:extLst>
              <a:ext uri="{FF2B5EF4-FFF2-40B4-BE49-F238E27FC236}">
                <a16:creationId xmlns:a16="http://schemas.microsoft.com/office/drawing/2014/main" id="{63461D23-3096-DF80-DC16-E9C471B3E228}"/>
              </a:ext>
            </a:extLst>
          </p:cNvPr>
          <p:cNvSpPr txBox="1">
            <a:spLocks/>
          </p:cNvSpPr>
          <p:nvPr/>
        </p:nvSpPr>
        <p:spPr>
          <a:xfrm>
            <a:off x="513521" y="720312"/>
            <a:ext cx="10265466" cy="6137687"/>
          </a:xfrm>
          <a:prstGeom prst="rect">
            <a:avLst/>
          </a:prstGeom>
        </p:spPr>
        <p:txBody>
          <a:bodyPr lIns="91440" tIns="45720" rIns="91440" bIns="45720" anchor="t"/>
          <a:lstStyle>
            <a:lvl1pPr marL="0" indent="0" algn="l" defTabSz="914400" rtl="0" eaLnBrk="1" latinLnBrk="0" hangingPunct="1">
              <a:lnSpc>
                <a:spcPct val="114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2pPr>
            <a:lvl3pPr marL="684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3pPr>
            <a:lvl4pPr marL="1026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4pPr>
            <a:lvl5pPr marL="1332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795" lvl="1">
              <a:lnSpc>
                <a:spcPct val="113999"/>
              </a:lnSpc>
              <a:buClr>
                <a:schemeClr val="tx2"/>
              </a:buClr>
            </a:pPr>
            <a:r>
              <a:rPr lang="en-GB" sz="1600" dirty="0">
                <a:cs typeface="Arial"/>
              </a:rPr>
              <a:t>The following activities (excluding the current trust webinar) are being held across December 2025 – April 2026 to help develop and shape amendments to the CYP26 questionnaires:</a:t>
            </a:r>
          </a:p>
          <a:p>
            <a:pPr marL="1025895" lvl="3">
              <a:lnSpc>
                <a:spcPct val="113999"/>
              </a:lnSpc>
              <a:buClr>
                <a:schemeClr val="tx2"/>
              </a:buClr>
              <a:buFont typeface="Symbol" panose="05050102010706020507" pitchFamily="18" charset="2"/>
              <a:buChar char=""/>
            </a:pPr>
            <a:r>
              <a:rPr lang="en-GB" sz="1600" dirty="0">
                <a:cs typeface="Arial"/>
              </a:rPr>
              <a:t>Review of current and recent policy into NHS service provision for children and young people;</a:t>
            </a:r>
          </a:p>
          <a:p>
            <a:pPr marL="1025895" lvl="3">
              <a:lnSpc>
                <a:spcPct val="113999"/>
              </a:lnSpc>
              <a:buClr>
                <a:schemeClr val="tx2"/>
              </a:buClr>
              <a:buFont typeface="Symbol" panose="05050102010706020507" pitchFamily="18" charset="2"/>
              <a:buChar char=""/>
            </a:pPr>
            <a:r>
              <a:rPr lang="en-GB" sz="1600" dirty="0">
                <a:cs typeface="Arial"/>
              </a:rPr>
              <a:t>In-depth interviews with patients and their parents / carers;</a:t>
            </a:r>
          </a:p>
          <a:p>
            <a:pPr marL="1025895" lvl="3">
              <a:lnSpc>
                <a:spcPct val="113999"/>
              </a:lnSpc>
              <a:buClr>
                <a:schemeClr val="tx2"/>
              </a:buClr>
              <a:buFont typeface="Symbol" panose="05050102010706020507" pitchFamily="18" charset="2"/>
              <a:buChar char=""/>
            </a:pPr>
            <a:r>
              <a:rPr lang="en-GB" sz="1600" dirty="0">
                <a:cs typeface="Arial"/>
              </a:rPr>
              <a:t>Frontline staff in-depth interviews;</a:t>
            </a:r>
          </a:p>
          <a:p>
            <a:pPr marL="1025895" lvl="3">
              <a:lnSpc>
                <a:spcPct val="113999"/>
              </a:lnSpc>
              <a:buClr>
                <a:schemeClr val="tx2"/>
              </a:buClr>
              <a:buFont typeface="Symbol" panose="05050102010706020507" pitchFamily="18" charset="2"/>
              <a:buChar char=""/>
            </a:pPr>
            <a:r>
              <a:rPr lang="en-GB" sz="1600" dirty="0">
                <a:cs typeface="Arial"/>
              </a:rPr>
              <a:t>Focus groups with trusts and other national stakeholders, including NHS England, CQC, Department of Health and Social Care, and third-party organisations;</a:t>
            </a:r>
          </a:p>
          <a:p>
            <a:pPr marL="1025895" lvl="3">
              <a:lnSpc>
                <a:spcPct val="113999"/>
              </a:lnSpc>
              <a:buClr>
                <a:schemeClr val="tx2"/>
              </a:buClr>
              <a:buFont typeface="Symbol" panose="05050102010706020507" pitchFamily="18" charset="2"/>
              <a:buChar char=""/>
            </a:pPr>
            <a:r>
              <a:rPr lang="en-GB" sz="1600" dirty="0">
                <a:cs typeface="Arial"/>
              </a:rPr>
              <a:t>Survey Advisory Group;</a:t>
            </a:r>
          </a:p>
          <a:p>
            <a:pPr marL="1025895" lvl="3">
              <a:lnSpc>
                <a:spcPct val="113999"/>
              </a:lnSpc>
              <a:buClr>
                <a:schemeClr val="tx2"/>
              </a:buClr>
              <a:buFont typeface="Symbol" panose="05050102010706020507" pitchFamily="18" charset="2"/>
              <a:buChar char=""/>
            </a:pPr>
            <a:r>
              <a:rPr lang="en-GB" sz="1600" dirty="0">
                <a:cs typeface="Arial"/>
              </a:rPr>
              <a:t>Cognitive interviews with patients and their parents / carers.</a:t>
            </a:r>
          </a:p>
          <a:p>
            <a:pPr marL="682995" lvl="3" indent="0">
              <a:lnSpc>
                <a:spcPct val="113999"/>
              </a:lnSpc>
              <a:buClr>
                <a:schemeClr val="tx2"/>
              </a:buClr>
              <a:buNone/>
            </a:pPr>
            <a:endParaRPr lang="en-GB" sz="1600" dirty="0">
              <a:cs typeface="Arial"/>
            </a:endParaRPr>
          </a:p>
          <a:p>
            <a:pPr marL="342795" lvl="1">
              <a:lnSpc>
                <a:spcPct val="113999"/>
              </a:lnSpc>
              <a:buClr>
                <a:schemeClr val="tx2"/>
              </a:buClr>
            </a:pPr>
            <a:r>
              <a:rPr lang="en-GB" sz="1600" dirty="0">
                <a:cs typeface="Arial"/>
              </a:rPr>
              <a:t>This webinar will explore the possible inclusion of the following topics:</a:t>
            </a:r>
          </a:p>
          <a:p>
            <a:pPr marL="1025895" lvl="3">
              <a:lnSpc>
                <a:spcPct val="113999"/>
              </a:lnSpc>
              <a:buClr>
                <a:schemeClr val="tx2"/>
              </a:buClr>
              <a:buFont typeface="Symbol" panose="05050102010706020507" pitchFamily="18" charset="2"/>
              <a:buChar char=""/>
            </a:pPr>
            <a:r>
              <a:rPr lang="en-GB" sz="1600" dirty="0">
                <a:cs typeface="Arial"/>
              </a:rPr>
              <a:t>Experience of waiting times for elective procedures</a:t>
            </a:r>
          </a:p>
          <a:p>
            <a:pPr marL="1025895" lvl="3">
              <a:lnSpc>
                <a:spcPct val="113999"/>
              </a:lnSpc>
              <a:buClr>
                <a:schemeClr val="tx2"/>
              </a:buClr>
              <a:buFont typeface="Symbol" panose="05050102010706020507" pitchFamily="18" charset="2"/>
              <a:buChar char=""/>
            </a:pPr>
            <a:r>
              <a:rPr lang="en-GB" sz="1600" dirty="0">
                <a:cs typeface="Arial"/>
              </a:rPr>
              <a:t>Children and young people’s feelings regarding safety on the ward</a:t>
            </a:r>
          </a:p>
          <a:p>
            <a:pPr marL="1025895" lvl="3">
              <a:lnSpc>
                <a:spcPct val="113999"/>
              </a:lnSpc>
              <a:buClr>
                <a:schemeClr val="tx2"/>
              </a:buClr>
              <a:buFont typeface="Symbol" panose="05050102010706020507" pitchFamily="18" charset="2"/>
              <a:buChar char=""/>
            </a:pPr>
            <a:r>
              <a:rPr lang="en-GB" sz="1600" dirty="0">
                <a:cs typeface="Arial"/>
              </a:rPr>
              <a:t>Mental health support in hospital</a:t>
            </a:r>
          </a:p>
          <a:p>
            <a:pPr marL="1025895" lvl="3">
              <a:lnSpc>
                <a:spcPct val="113999"/>
              </a:lnSpc>
              <a:buClr>
                <a:schemeClr val="tx2"/>
              </a:buClr>
              <a:buFont typeface="Symbol" panose="05050102010706020507" pitchFamily="18" charset="2"/>
              <a:buChar char=""/>
            </a:pPr>
            <a:r>
              <a:rPr lang="en-GB" sz="1600" dirty="0">
                <a:cs typeface="Arial"/>
              </a:rPr>
              <a:t>Transitions from paediatric to adult services</a:t>
            </a:r>
          </a:p>
          <a:p>
            <a:pPr marL="1025895" lvl="3">
              <a:lnSpc>
                <a:spcPct val="113999"/>
              </a:lnSpc>
              <a:buClr>
                <a:schemeClr val="tx2"/>
              </a:buClr>
              <a:buFont typeface="Symbol" panose="05050102010706020507" pitchFamily="18" charset="2"/>
              <a:buChar char=""/>
            </a:pPr>
            <a:r>
              <a:rPr lang="en-GB" sz="1600" dirty="0">
                <a:cs typeface="Arial"/>
              </a:rPr>
              <a:t>Martha’s rule</a:t>
            </a:r>
          </a:p>
          <a:p>
            <a:pPr marL="342795" lvl="1">
              <a:lnSpc>
                <a:spcPct val="113999"/>
              </a:lnSpc>
              <a:buClr>
                <a:schemeClr val="tx2"/>
              </a:buClr>
            </a:pPr>
            <a:endParaRPr lang="en-GB" sz="1200" dirty="0">
              <a:cs typeface="Arial"/>
            </a:endParaRPr>
          </a:p>
        </p:txBody>
      </p:sp>
    </p:spTree>
    <p:extLst>
      <p:ext uri="{BB962C8B-B14F-4D97-AF65-F5344CB8AC3E}">
        <p14:creationId xmlns:p14="http://schemas.microsoft.com/office/powerpoint/2010/main" val="28448082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D0B8E-50E5-F51F-1568-7104D2CABF44}"/>
              </a:ext>
            </a:extLst>
          </p:cNvPr>
          <p:cNvSpPr>
            <a:spLocks noGrp="1"/>
          </p:cNvSpPr>
          <p:nvPr>
            <p:ph type="title"/>
          </p:nvPr>
        </p:nvSpPr>
        <p:spPr/>
        <p:txBody>
          <a:bodyPr/>
          <a:lstStyle/>
          <a:p>
            <a:r>
              <a:rPr lang="en-GB" dirty="0"/>
              <a:t>Experience of waiting times for elective procedures</a:t>
            </a:r>
          </a:p>
        </p:txBody>
      </p:sp>
      <p:sp>
        <p:nvSpPr>
          <p:cNvPr id="3" name="Content Placeholder 2">
            <a:extLst>
              <a:ext uri="{FF2B5EF4-FFF2-40B4-BE49-F238E27FC236}">
                <a16:creationId xmlns:a16="http://schemas.microsoft.com/office/drawing/2014/main" id="{46AA3AD8-E924-960F-35A9-413E7EC63C34}"/>
              </a:ext>
            </a:extLst>
          </p:cNvPr>
          <p:cNvSpPr txBox="1">
            <a:spLocks/>
          </p:cNvSpPr>
          <p:nvPr/>
        </p:nvSpPr>
        <p:spPr>
          <a:xfrm>
            <a:off x="354789" y="951145"/>
            <a:ext cx="10265466" cy="5097275"/>
          </a:xfrm>
          <a:prstGeom prst="rect">
            <a:avLst/>
          </a:prstGeom>
        </p:spPr>
        <p:txBody>
          <a:bodyPr lIns="91440" tIns="45720" rIns="91440" bIns="45720" anchor="t"/>
          <a:lstStyle>
            <a:lvl1pPr marL="0" indent="0" algn="l" defTabSz="914400" rtl="0" eaLnBrk="1" latinLnBrk="0" hangingPunct="1">
              <a:lnSpc>
                <a:spcPct val="114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2pPr>
            <a:lvl3pPr marL="684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3pPr>
            <a:lvl4pPr marL="1026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4pPr>
            <a:lvl5pPr marL="1332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795" lvl="1">
              <a:lnSpc>
                <a:spcPct val="113999"/>
              </a:lnSpc>
              <a:buClr>
                <a:schemeClr val="tx2"/>
              </a:buClr>
            </a:pPr>
            <a:r>
              <a:rPr lang="en-GB" sz="1600" dirty="0">
                <a:cs typeface="Arial"/>
              </a:rPr>
              <a:t>CYP24 included questions on the hospital waiting environment and the impact it has on children and young people. Feedback during the consultation has flagged interest in understanding waiting time between referral and treatment; and the hidden waiting time for children and young people to receive a diagnosis. </a:t>
            </a:r>
          </a:p>
          <a:p>
            <a:pPr marL="342795" lvl="1">
              <a:lnSpc>
                <a:spcPct val="113999"/>
              </a:lnSpc>
              <a:buClr>
                <a:schemeClr val="tx2"/>
              </a:buClr>
            </a:pPr>
            <a:r>
              <a:rPr lang="en-GB" sz="1600" dirty="0">
                <a:cs typeface="Arial"/>
              </a:rPr>
              <a:t>For context, in CYP24:</a:t>
            </a:r>
          </a:p>
          <a:p>
            <a:pPr marL="683895" lvl="2">
              <a:lnSpc>
                <a:spcPct val="113999"/>
              </a:lnSpc>
              <a:buClr>
                <a:schemeClr val="tx2"/>
              </a:buClr>
              <a:buFont typeface="Symbol" panose="05050102010706020507" pitchFamily="18" charset="2"/>
              <a:buChar char=""/>
            </a:pPr>
            <a:r>
              <a:rPr lang="en-GB" sz="1600" dirty="0">
                <a:cs typeface="Arial"/>
              </a:rPr>
              <a:t>42% were elective patients;</a:t>
            </a:r>
          </a:p>
          <a:p>
            <a:pPr marL="683895" lvl="2">
              <a:lnSpc>
                <a:spcPct val="113999"/>
              </a:lnSpc>
              <a:buClr>
                <a:schemeClr val="tx2"/>
              </a:buClr>
              <a:buFont typeface="Symbol" panose="05050102010706020507" pitchFamily="18" charset="2"/>
              <a:buChar char=""/>
            </a:pPr>
            <a:r>
              <a:rPr lang="en-GB" sz="1600" dirty="0">
                <a:cs typeface="Arial"/>
              </a:rPr>
              <a:t>58% were emergency patients.</a:t>
            </a:r>
          </a:p>
          <a:p>
            <a:pPr lvl="1">
              <a:lnSpc>
                <a:spcPct val="113999"/>
              </a:lnSpc>
              <a:buClr>
                <a:schemeClr val="tx2"/>
              </a:buClr>
            </a:pPr>
            <a:r>
              <a:rPr lang="en-GB" sz="1600" dirty="0">
                <a:cs typeface="Arial"/>
              </a:rPr>
              <a:t>We’re trying to understand whether we can ask for this information as part of the sample, whether we have to ask patients / parents / carers as part of the questionnaire, or some combination of the two.</a:t>
            </a:r>
          </a:p>
          <a:p>
            <a:pPr marL="0" lvl="1" indent="0">
              <a:lnSpc>
                <a:spcPct val="113999"/>
              </a:lnSpc>
              <a:buClr>
                <a:schemeClr val="tx2"/>
              </a:buClr>
              <a:buNone/>
            </a:pPr>
            <a:r>
              <a:rPr lang="en-GB" sz="1600" b="1" dirty="0">
                <a:cs typeface="Arial"/>
              </a:rPr>
              <a:t>Questions for trusts:</a:t>
            </a:r>
          </a:p>
          <a:p>
            <a:pPr marL="342795" lvl="1">
              <a:lnSpc>
                <a:spcPct val="113999"/>
              </a:lnSpc>
              <a:buClr>
                <a:schemeClr val="tx2"/>
              </a:buClr>
            </a:pPr>
            <a:r>
              <a:rPr lang="en-GB" sz="1600" dirty="0">
                <a:cs typeface="Arial"/>
              </a:rPr>
              <a:t>Can you reliably provide data on referral-to-treatment waiting times from your records?</a:t>
            </a:r>
          </a:p>
          <a:p>
            <a:pPr marL="683895" lvl="2">
              <a:lnSpc>
                <a:spcPct val="113999"/>
              </a:lnSpc>
              <a:buClr>
                <a:schemeClr val="tx2"/>
              </a:buClr>
              <a:buFont typeface="Symbol" panose="05050102010706020507" pitchFamily="18" charset="2"/>
              <a:buChar char=""/>
            </a:pPr>
            <a:r>
              <a:rPr lang="en-GB" sz="1600" dirty="0">
                <a:cs typeface="Arial"/>
              </a:rPr>
              <a:t>Are there existing mechanisms or datasets that could support this?</a:t>
            </a:r>
          </a:p>
          <a:p>
            <a:pPr marL="342795" lvl="1">
              <a:lnSpc>
                <a:spcPct val="113999"/>
              </a:lnSpc>
              <a:buClr>
                <a:schemeClr val="tx2"/>
              </a:buClr>
            </a:pPr>
            <a:r>
              <a:rPr lang="en-GB" sz="1600" dirty="0">
                <a:cs typeface="Arial"/>
              </a:rPr>
              <a:t>Can you reliably provide data on diagnosis waiting times from your records?</a:t>
            </a:r>
          </a:p>
          <a:p>
            <a:pPr marL="683895" lvl="2">
              <a:lnSpc>
                <a:spcPct val="113999"/>
              </a:lnSpc>
              <a:buClr>
                <a:schemeClr val="tx2"/>
              </a:buClr>
              <a:buFont typeface="Symbol" panose="05050102010706020507" pitchFamily="18" charset="2"/>
              <a:buChar char=""/>
            </a:pPr>
            <a:r>
              <a:rPr lang="en-GB" sz="1600" dirty="0">
                <a:cs typeface="Arial"/>
              </a:rPr>
              <a:t>Are there existing mechanisms or datasets that could support this?</a:t>
            </a:r>
          </a:p>
          <a:p>
            <a:pPr marL="342795" lvl="1">
              <a:lnSpc>
                <a:spcPct val="113999"/>
              </a:lnSpc>
              <a:buClr>
                <a:schemeClr val="tx2"/>
              </a:buClr>
            </a:pPr>
            <a:r>
              <a:rPr lang="en-GB" sz="1600" dirty="0">
                <a:cs typeface="Arial"/>
              </a:rPr>
              <a:t>Do you consider patients’ perceptions of waiting times and / or their experiences of waiting an important area that you would like to explore in the survey?</a:t>
            </a:r>
          </a:p>
          <a:p>
            <a:pPr marL="683895" lvl="2">
              <a:lnSpc>
                <a:spcPct val="113999"/>
              </a:lnSpc>
              <a:buClr>
                <a:schemeClr val="tx2"/>
              </a:buClr>
              <a:buFont typeface="Symbol" panose="05050102010706020507" pitchFamily="18" charset="2"/>
              <a:buChar char=""/>
            </a:pPr>
            <a:r>
              <a:rPr lang="en-GB" sz="1600" dirty="0">
                <a:cs typeface="Arial"/>
              </a:rPr>
              <a:t>If so, what are the key areas about waiting for elective care you would like to understand from patients?</a:t>
            </a:r>
          </a:p>
          <a:p>
            <a:pPr marL="342795" lvl="1">
              <a:lnSpc>
                <a:spcPct val="113999"/>
              </a:lnSpc>
              <a:buClr>
                <a:schemeClr val="tx2"/>
              </a:buClr>
            </a:pPr>
            <a:endParaRPr lang="en-GB" sz="1200" dirty="0">
              <a:cs typeface="Arial"/>
            </a:endParaRPr>
          </a:p>
        </p:txBody>
      </p:sp>
    </p:spTree>
    <p:extLst>
      <p:ext uri="{BB962C8B-B14F-4D97-AF65-F5344CB8AC3E}">
        <p14:creationId xmlns:p14="http://schemas.microsoft.com/office/powerpoint/2010/main" val="2243240649"/>
      </p:ext>
    </p:extLst>
  </p:cSld>
  <p:clrMapOvr>
    <a:masterClrMapping/>
  </p:clrMapOvr>
  <p:extLst>
    <p:ext uri="{6950BFC3-D8DA-4A85-94F7-54DA5524770B}">
      <p188:commentRel xmlns:p188="http://schemas.microsoft.com/office/powerpoint/2018/8/main" r:id="rId2"/>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9FAE4-B20C-B33F-4C93-213376C80EEB}"/>
              </a:ext>
            </a:extLst>
          </p:cNvPr>
          <p:cNvSpPr>
            <a:spLocks noGrp="1"/>
          </p:cNvSpPr>
          <p:nvPr>
            <p:ph type="title"/>
          </p:nvPr>
        </p:nvSpPr>
        <p:spPr/>
        <p:txBody>
          <a:bodyPr/>
          <a:lstStyle/>
          <a:p>
            <a:r>
              <a:rPr lang="en-GB" dirty="0"/>
              <a:t>Children and young people’s feelings regarding safety on the ward</a:t>
            </a:r>
          </a:p>
        </p:txBody>
      </p:sp>
      <p:sp>
        <p:nvSpPr>
          <p:cNvPr id="3" name="Content Placeholder 2">
            <a:extLst>
              <a:ext uri="{FF2B5EF4-FFF2-40B4-BE49-F238E27FC236}">
                <a16:creationId xmlns:a16="http://schemas.microsoft.com/office/drawing/2014/main" id="{3D04123F-5365-043D-8D1F-117A95CC5B78}"/>
              </a:ext>
            </a:extLst>
          </p:cNvPr>
          <p:cNvSpPr txBox="1">
            <a:spLocks/>
          </p:cNvSpPr>
          <p:nvPr/>
        </p:nvSpPr>
        <p:spPr>
          <a:xfrm>
            <a:off x="516834" y="1271244"/>
            <a:ext cx="10551215" cy="5097275"/>
          </a:xfrm>
          <a:prstGeom prst="rect">
            <a:avLst/>
          </a:prstGeom>
        </p:spPr>
        <p:txBody>
          <a:bodyPr lIns="91440" tIns="45720" rIns="91440" bIns="45720" anchor="t"/>
          <a:lstStyle>
            <a:lvl1pPr marL="0" indent="0" algn="l" defTabSz="914400" rtl="0" eaLnBrk="1" latinLnBrk="0" hangingPunct="1">
              <a:lnSpc>
                <a:spcPct val="114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2pPr>
            <a:lvl3pPr marL="684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3pPr>
            <a:lvl4pPr marL="1026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4pPr>
            <a:lvl5pPr marL="1332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795" lvl="1">
              <a:lnSpc>
                <a:spcPct val="113999"/>
              </a:lnSpc>
              <a:buClr>
                <a:schemeClr val="tx2"/>
              </a:buClr>
            </a:pPr>
            <a:r>
              <a:rPr lang="en-GB" sz="1600" dirty="0">
                <a:cs typeface="Arial"/>
              </a:rPr>
              <a:t>Safety whilst in hospital has been an important area of care quality to understand.</a:t>
            </a:r>
          </a:p>
          <a:p>
            <a:pPr marL="342795" lvl="1">
              <a:lnSpc>
                <a:spcPct val="113999"/>
              </a:lnSpc>
              <a:buClr>
                <a:schemeClr val="tx2"/>
              </a:buClr>
            </a:pPr>
            <a:r>
              <a:rPr lang="en-GB" sz="1600" dirty="0">
                <a:cs typeface="Arial"/>
              </a:rPr>
              <a:t>Recent policy focusses on children and young people being placed in inappropriate environments and the impact this may have on their experience.</a:t>
            </a:r>
          </a:p>
          <a:p>
            <a:pPr marL="342795" lvl="1">
              <a:lnSpc>
                <a:spcPct val="113999"/>
              </a:lnSpc>
              <a:buClr>
                <a:schemeClr val="tx2"/>
              </a:buClr>
            </a:pPr>
            <a:r>
              <a:rPr lang="en-GB" sz="1600" dirty="0">
                <a:cs typeface="Arial"/>
              </a:rPr>
              <a:t>However, ward placement is just one example of safety for this cohort.</a:t>
            </a:r>
          </a:p>
          <a:p>
            <a:pPr marL="342795" lvl="1">
              <a:lnSpc>
                <a:spcPct val="113999"/>
              </a:lnSpc>
              <a:buClr>
                <a:schemeClr val="tx2"/>
              </a:buClr>
            </a:pPr>
            <a:r>
              <a:rPr lang="en-GB" sz="1600" dirty="0">
                <a:cs typeface="Arial"/>
              </a:rPr>
              <a:t>We’re revisiting the concept of ‘safety’ for children and young people for this year’s survey but want to understand from you:</a:t>
            </a:r>
          </a:p>
          <a:p>
            <a:pPr marL="683895" lvl="2">
              <a:lnSpc>
                <a:spcPct val="113999"/>
              </a:lnSpc>
              <a:buClr>
                <a:schemeClr val="tx2"/>
              </a:buClr>
            </a:pPr>
            <a:r>
              <a:rPr lang="en-GB" sz="1600" dirty="0">
                <a:cs typeface="Arial"/>
              </a:rPr>
              <a:t>What does ‘safety’ mean for children and young people services;</a:t>
            </a:r>
          </a:p>
          <a:p>
            <a:pPr marL="683895" lvl="2">
              <a:lnSpc>
                <a:spcPct val="113999"/>
              </a:lnSpc>
              <a:buClr>
                <a:schemeClr val="tx2"/>
              </a:buClr>
            </a:pPr>
            <a:r>
              <a:rPr lang="en-GB" sz="1600" dirty="0">
                <a:cs typeface="Arial"/>
              </a:rPr>
              <a:t>What it is about safety that we might need to measure.</a:t>
            </a:r>
          </a:p>
          <a:p>
            <a:pPr marL="0" lvl="1" indent="0">
              <a:lnSpc>
                <a:spcPct val="113999"/>
              </a:lnSpc>
              <a:buClr>
                <a:schemeClr val="tx2"/>
              </a:buClr>
              <a:buNone/>
            </a:pPr>
            <a:endParaRPr lang="en-GB" sz="1600" b="1" dirty="0">
              <a:cs typeface="Arial"/>
            </a:endParaRPr>
          </a:p>
          <a:p>
            <a:pPr marL="0" lvl="1" indent="0">
              <a:lnSpc>
                <a:spcPct val="113999"/>
              </a:lnSpc>
              <a:buClr>
                <a:schemeClr val="tx2"/>
              </a:buClr>
              <a:buNone/>
            </a:pPr>
            <a:r>
              <a:rPr lang="en-GB" sz="1600" b="1" dirty="0">
                <a:cs typeface="Arial"/>
              </a:rPr>
              <a:t>Questions for trusts:</a:t>
            </a:r>
          </a:p>
          <a:p>
            <a:pPr marL="342795" lvl="1">
              <a:lnSpc>
                <a:spcPct val="113999"/>
              </a:lnSpc>
              <a:buClr>
                <a:schemeClr val="tx2"/>
              </a:buClr>
            </a:pPr>
            <a:r>
              <a:rPr lang="en-GB" sz="1600" dirty="0">
                <a:cs typeface="Arial"/>
              </a:rPr>
              <a:t>Do you consider understanding children and young people’s feelings of safety whilst in hospital an important area that you would like to explore in the survey?</a:t>
            </a:r>
          </a:p>
          <a:p>
            <a:pPr marL="683895" lvl="2">
              <a:lnSpc>
                <a:spcPct val="113999"/>
              </a:lnSpc>
              <a:buClr>
                <a:schemeClr val="tx2"/>
              </a:buClr>
              <a:buFont typeface="Symbol" panose="05050102010706020507" pitchFamily="18" charset="2"/>
              <a:buChar char=""/>
            </a:pPr>
            <a:r>
              <a:rPr lang="en-GB" sz="1600" dirty="0">
                <a:cs typeface="Arial"/>
              </a:rPr>
              <a:t>If so, what are the key areas you would like to understand from patients?</a:t>
            </a:r>
          </a:p>
          <a:p>
            <a:pPr marL="342795" lvl="1">
              <a:lnSpc>
                <a:spcPct val="113999"/>
              </a:lnSpc>
              <a:buClr>
                <a:schemeClr val="tx2"/>
              </a:buClr>
            </a:pPr>
            <a:r>
              <a:rPr lang="en-GB" sz="1600" dirty="0">
                <a:cs typeface="Arial"/>
              </a:rPr>
              <a:t>Thinking about the key areas we’ve just discussed, would they apply to all of the age groups in the same way? For example, across the groupings of 0-7s, 8-11s, 12-15s, or beyond.</a:t>
            </a:r>
          </a:p>
        </p:txBody>
      </p:sp>
    </p:spTree>
    <p:extLst>
      <p:ext uri="{BB962C8B-B14F-4D97-AF65-F5344CB8AC3E}">
        <p14:creationId xmlns:p14="http://schemas.microsoft.com/office/powerpoint/2010/main" val="3204205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C43FB-E8DB-18C4-17F7-81958374B86C}"/>
              </a:ext>
            </a:extLst>
          </p:cNvPr>
          <p:cNvSpPr>
            <a:spLocks noGrp="1"/>
          </p:cNvSpPr>
          <p:nvPr>
            <p:ph type="title"/>
          </p:nvPr>
        </p:nvSpPr>
        <p:spPr/>
        <p:txBody>
          <a:bodyPr/>
          <a:lstStyle/>
          <a:p>
            <a:r>
              <a:rPr lang="en-GB" dirty="0"/>
              <a:t>Mental health support in hospital</a:t>
            </a:r>
          </a:p>
        </p:txBody>
      </p:sp>
      <p:sp>
        <p:nvSpPr>
          <p:cNvPr id="3" name="Content Placeholder 2">
            <a:extLst>
              <a:ext uri="{FF2B5EF4-FFF2-40B4-BE49-F238E27FC236}">
                <a16:creationId xmlns:a16="http://schemas.microsoft.com/office/drawing/2014/main" id="{2A9749F6-5C48-56AF-0352-4B84BAF97A92}"/>
              </a:ext>
            </a:extLst>
          </p:cNvPr>
          <p:cNvSpPr txBox="1">
            <a:spLocks/>
          </p:cNvSpPr>
          <p:nvPr/>
        </p:nvSpPr>
        <p:spPr>
          <a:xfrm>
            <a:off x="516834" y="1271244"/>
            <a:ext cx="10551215" cy="5097275"/>
          </a:xfrm>
          <a:prstGeom prst="rect">
            <a:avLst/>
          </a:prstGeom>
        </p:spPr>
        <p:txBody>
          <a:bodyPr lIns="91440" tIns="45720" rIns="91440" bIns="45720" anchor="t"/>
          <a:lstStyle>
            <a:lvl1pPr marL="0" indent="0" algn="l" defTabSz="914400" rtl="0" eaLnBrk="1" latinLnBrk="0" hangingPunct="1">
              <a:lnSpc>
                <a:spcPct val="114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2pPr>
            <a:lvl3pPr marL="684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3pPr>
            <a:lvl4pPr marL="1026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4pPr>
            <a:lvl5pPr marL="1332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795" lvl="1">
              <a:lnSpc>
                <a:spcPct val="113999"/>
              </a:lnSpc>
              <a:buClr>
                <a:schemeClr val="tx2"/>
              </a:buClr>
            </a:pPr>
            <a:r>
              <a:rPr lang="en-GB" sz="1600" dirty="0">
                <a:cs typeface="Arial"/>
              </a:rPr>
              <a:t>Many </a:t>
            </a:r>
            <a:r>
              <a:rPr lang="en-US" sz="1600" dirty="0">
                <a:cs typeface="Arial"/>
              </a:rPr>
              <a:t>children seen in general </a:t>
            </a:r>
            <a:r>
              <a:rPr lang="en-US" sz="1600" dirty="0" err="1">
                <a:cs typeface="Arial"/>
              </a:rPr>
              <a:t>paediatric</a:t>
            </a:r>
            <a:r>
              <a:rPr lang="en-US" sz="1600" dirty="0">
                <a:cs typeface="Arial"/>
              </a:rPr>
              <a:t> care may have a mental health condition, which may or may not be diagnosed. Staff caring for children and young people with physical or complex conditions should understand the importance of mental health and wellbeing and adopt a holistic approach to </a:t>
            </a:r>
            <a:r>
              <a:rPr lang="en-GB" sz="1600" dirty="0">
                <a:cs typeface="Arial"/>
              </a:rPr>
              <a:t>care.</a:t>
            </a:r>
          </a:p>
          <a:p>
            <a:pPr marL="342795" lvl="1">
              <a:lnSpc>
                <a:spcPct val="113999"/>
              </a:lnSpc>
              <a:buClr>
                <a:schemeClr val="tx2"/>
              </a:buClr>
            </a:pPr>
            <a:r>
              <a:rPr lang="en-GB" sz="1600" dirty="0">
                <a:cs typeface="Arial"/>
              </a:rPr>
              <a:t>We want to understand what happens in practice and whether it’s an important aspect to understand in this survey.</a:t>
            </a:r>
          </a:p>
          <a:p>
            <a:pPr marL="342795" lvl="1">
              <a:lnSpc>
                <a:spcPct val="113999"/>
              </a:lnSpc>
              <a:buClr>
                <a:schemeClr val="tx2"/>
              </a:buClr>
            </a:pPr>
            <a:r>
              <a:rPr lang="en-GB" sz="1600" dirty="0">
                <a:cs typeface="Arial"/>
              </a:rPr>
              <a:t>Psychiatry patients, including those that accessed CAMHS services, have been excluded from the CYP24 sample. </a:t>
            </a:r>
          </a:p>
          <a:p>
            <a:pPr marL="342795" lvl="1">
              <a:lnSpc>
                <a:spcPct val="113999"/>
              </a:lnSpc>
              <a:buClr>
                <a:schemeClr val="tx2"/>
              </a:buClr>
            </a:pPr>
            <a:endParaRPr lang="en-GB" sz="1600" b="1" dirty="0">
              <a:cs typeface="Arial"/>
            </a:endParaRPr>
          </a:p>
          <a:p>
            <a:pPr marL="0" lvl="1" indent="0">
              <a:lnSpc>
                <a:spcPct val="113999"/>
              </a:lnSpc>
              <a:buClr>
                <a:schemeClr val="tx2"/>
              </a:buClr>
              <a:buNone/>
            </a:pPr>
            <a:r>
              <a:rPr lang="en-GB" sz="1600" b="1" dirty="0">
                <a:cs typeface="Arial"/>
              </a:rPr>
              <a:t>Questions for trusts:</a:t>
            </a:r>
          </a:p>
          <a:p>
            <a:pPr marL="342795" lvl="1">
              <a:lnSpc>
                <a:spcPct val="113999"/>
              </a:lnSpc>
              <a:buClr>
                <a:schemeClr val="tx2"/>
              </a:buClr>
            </a:pPr>
            <a:r>
              <a:rPr lang="en-GB" sz="1600" dirty="0">
                <a:cs typeface="Arial"/>
              </a:rPr>
              <a:t>Is mental health support provided for children and young people in an acute setting at your trust?</a:t>
            </a:r>
          </a:p>
          <a:p>
            <a:pPr marL="342795" lvl="1">
              <a:lnSpc>
                <a:spcPct val="113999"/>
              </a:lnSpc>
              <a:buClr>
                <a:schemeClr val="tx2"/>
              </a:buClr>
            </a:pPr>
            <a:r>
              <a:rPr lang="en-GB" sz="1600" dirty="0">
                <a:cs typeface="Arial"/>
              </a:rPr>
              <a:t>Do you consider the area of mental health support an important topic you would like to explore in the survey?</a:t>
            </a:r>
          </a:p>
          <a:p>
            <a:pPr marL="683895" lvl="2">
              <a:lnSpc>
                <a:spcPct val="113999"/>
              </a:lnSpc>
              <a:buClr>
                <a:schemeClr val="tx2"/>
              </a:buClr>
              <a:buFont typeface="Symbol" panose="05050102010706020507" pitchFamily="18" charset="2"/>
              <a:buChar char=""/>
            </a:pPr>
            <a:r>
              <a:rPr lang="en-GB" sz="1600" dirty="0">
                <a:cs typeface="Arial"/>
              </a:rPr>
              <a:t>If so, what are the key areas you would like to understand from patients?</a:t>
            </a:r>
          </a:p>
          <a:p>
            <a:pPr marL="683895" lvl="2">
              <a:lnSpc>
                <a:spcPct val="113999"/>
              </a:lnSpc>
              <a:buClr>
                <a:schemeClr val="tx2"/>
              </a:buClr>
              <a:buFont typeface="Symbol" panose="05050102010706020507" pitchFamily="18" charset="2"/>
              <a:buChar char=""/>
            </a:pPr>
            <a:r>
              <a:rPr lang="en-GB" sz="1600" dirty="0">
                <a:cs typeface="Arial"/>
              </a:rPr>
              <a:t>Would want you want to understand differ by age?</a:t>
            </a:r>
          </a:p>
          <a:p>
            <a:pPr marL="683895" lvl="2">
              <a:lnSpc>
                <a:spcPct val="113999"/>
              </a:lnSpc>
              <a:buClr>
                <a:schemeClr val="tx2"/>
              </a:buClr>
              <a:buFont typeface="Symbol" panose="05050102010706020507" pitchFamily="18" charset="2"/>
              <a:buChar char=""/>
            </a:pPr>
            <a:r>
              <a:rPr lang="en-GB" sz="1600" dirty="0">
                <a:cs typeface="Arial"/>
              </a:rPr>
              <a:t>Is this data available elsewhere for use to drive improvement?</a:t>
            </a:r>
          </a:p>
        </p:txBody>
      </p:sp>
    </p:spTree>
    <p:extLst>
      <p:ext uri="{BB962C8B-B14F-4D97-AF65-F5344CB8AC3E}">
        <p14:creationId xmlns:p14="http://schemas.microsoft.com/office/powerpoint/2010/main" val="285108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4F1FE9-24E6-6038-8336-5EE78F8C03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763AA70-71CD-6328-E069-DD9445E5DCAD}"/>
              </a:ext>
            </a:extLst>
          </p:cNvPr>
          <p:cNvSpPr>
            <a:spLocks noGrp="1"/>
          </p:cNvSpPr>
          <p:nvPr>
            <p:ph type="title"/>
          </p:nvPr>
        </p:nvSpPr>
        <p:spPr/>
        <p:txBody>
          <a:bodyPr/>
          <a:lstStyle/>
          <a:p>
            <a:r>
              <a:rPr lang="en-GB" dirty="0"/>
              <a:t>Transitions from paediatric to adult services </a:t>
            </a:r>
          </a:p>
        </p:txBody>
      </p:sp>
      <p:sp>
        <p:nvSpPr>
          <p:cNvPr id="3" name="Content Placeholder 2">
            <a:extLst>
              <a:ext uri="{FF2B5EF4-FFF2-40B4-BE49-F238E27FC236}">
                <a16:creationId xmlns:a16="http://schemas.microsoft.com/office/drawing/2014/main" id="{1F65BD6B-754B-4B95-D427-E429719F8F31}"/>
              </a:ext>
            </a:extLst>
          </p:cNvPr>
          <p:cNvSpPr txBox="1">
            <a:spLocks/>
          </p:cNvSpPr>
          <p:nvPr/>
        </p:nvSpPr>
        <p:spPr>
          <a:xfrm>
            <a:off x="516834" y="1271244"/>
            <a:ext cx="10551215" cy="5097275"/>
          </a:xfrm>
          <a:prstGeom prst="rect">
            <a:avLst/>
          </a:prstGeom>
        </p:spPr>
        <p:txBody>
          <a:bodyPr lIns="91440" tIns="45720" rIns="91440" bIns="45720" anchor="t"/>
          <a:lstStyle>
            <a:lvl1pPr marL="0" indent="0" algn="l" defTabSz="914400" rtl="0" eaLnBrk="1" latinLnBrk="0" hangingPunct="1">
              <a:lnSpc>
                <a:spcPct val="114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2pPr>
            <a:lvl3pPr marL="684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3pPr>
            <a:lvl4pPr marL="1026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4pPr>
            <a:lvl5pPr marL="1332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795" lvl="1">
              <a:lnSpc>
                <a:spcPct val="113999"/>
              </a:lnSpc>
              <a:buClr>
                <a:schemeClr val="tx2"/>
              </a:buClr>
            </a:pPr>
            <a:r>
              <a:rPr lang="en-GB" sz="1600" dirty="0">
                <a:cs typeface="Arial"/>
              </a:rPr>
              <a:t>Transitions from paediatric to adult services have been an area of interest for the survey previously.</a:t>
            </a:r>
          </a:p>
          <a:p>
            <a:pPr marL="342795" lvl="1">
              <a:lnSpc>
                <a:spcPct val="113999"/>
              </a:lnSpc>
              <a:buClr>
                <a:schemeClr val="tx2"/>
              </a:buClr>
            </a:pPr>
            <a:r>
              <a:rPr lang="en-GB" sz="1600" dirty="0">
                <a:cs typeface="Arial"/>
              </a:rPr>
              <a:t>However, including questions on this topic proved challenging as:</a:t>
            </a:r>
          </a:p>
          <a:p>
            <a:pPr marL="683895" lvl="2">
              <a:lnSpc>
                <a:spcPct val="113999"/>
              </a:lnSpc>
              <a:buClr>
                <a:schemeClr val="tx2"/>
              </a:buClr>
            </a:pPr>
            <a:r>
              <a:rPr lang="en-GB" sz="1600" dirty="0">
                <a:cs typeface="Arial"/>
              </a:rPr>
              <a:t>the questions would typically only apply to a small cohort of children / young people; </a:t>
            </a:r>
          </a:p>
          <a:p>
            <a:pPr marL="683895" lvl="2">
              <a:lnSpc>
                <a:spcPct val="113999"/>
              </a:lnSpc>
              <a:buClr>
                <a:schemeClr val="tx2"/>
              </a:buClr>
            </a:pPr>
            <a:r>
              <a:rPr lang="en-GB" sz="1600" dirty="0">
                <a:cs typeface="Arial"/>
              </a:rPr>
              <a:t>there was variability in exactly what stakeholders wanted to understand about transitions;</a:t>
            </a:r>
          </a:p>
          <a:p>
            <a:pPr marL="683895" lvl="2">
              <a:lnSpc>
                <a:spcPct val="113999"/>
              </a:lnSpc>
              <a:buClr>
                <a:schemeClr val="tx2"/>
              </a:buClr>
            </a:pPr>
            <a:r>
              <a:rPr lang="en-GB" sz="1600" dirty="0">
                <a:cs typeface="Arial"/>
              </a:rPr>
              <a:t>Space in the questionnaire being limited  and other areas of care quality were identified as a higher priority. </a:t>
            </a:r>
          </a:p>
          <a:p>
            <a:pPr marL="342795" lvl="1">
              <a:lnSpc>
                <a:spcPct val="113999"/>
              </a:lnSpc>
              <a:buClr>
                <a:schemeClr val="tx2"/>
              </a:buClr>
            </a:pPr>
            <a:r>
              <a:rPr lang="en-GB" sz="1600" dirty="0">
                <a:cs typeface="Arial"/>
              </a:rPr>
              <a:t>Transitions are a key area of the NHS Long Term Plan and of interest to stakeholders, so we are revisiting the topic for consultation.</a:t>
            </a:r>
          </a:p>
          <a:p>
            <a:pPr marL="0" lvl="1" indent="0">
              <a:lnSpc>
                <a:spcPct val="113999"/>
              </a:lnSpc>
              <a:buClr>
                <a:schemeClr val="tx2"/>
              </a:buClr>
              <a:buNone/>
            </a:pPr>
            <a:r>
              <a:rPr lang="en-GB" sz="1600" b="1" dirty="0">
                <a:cs typeface="Arial"/>
              </a:rPr>
              <a:t>Questions for trusts:</a:t>
            </a:r>
          </a:p>
          <a:p>
            <a:pPr marL="342795" lvl="1">
              <a:lnSpc>
                <a:spcPct val="113999"/>
              </a:lnSpc>
              <a:buClr>
                <a:schemeClr val="tx2"/>
              </a:buClr>
            </a:pPr>
            <a:r>
              <a:rPr lang="en-GB" sz="1600" dirty="0">
                <a:cs typeface="Arial"/>
              </a:rPr>
              <a:t>Do you consider the transition between children’s and adult’s hospital services an important theme to be explored within the survey?</a:t>
            </a:r>
          </a:p>
          <a:p>
            <a:pPr marL="342795" lvl="1">
              <a:lnSpc>
                <a:spcPct val="113999"/>
              </a:lnSpc>
              <a:buClr>
                <a:schemeClr val="tx2"/>
              </a:buClr>
            </a:pPr>
            <a:r>
              <a:rPr lang="en-GB" sz="1600" dirty="0">
                <a:cs typeface="Arial"/>
              </a:rPr>
              <a:t>Which aspects of patient experience during transitions are the highest priority for your trust to capture in the survey?</a:t>
            </a:r>
          </a:p>
          <a:p>
            <a:pPr marL="342795" lvl="1">
              <a:lnSpc>
                <a:spcPct val="113999"/>
              </a:lnSpc>
              <a:buClr>
                <a:schemeClr val="tx2"/>
              </a:buClr>
            </a:pPr>
            <a:r>
              <a:rPr lang="en-GB" sz="1600" dirty="0">
                <a:cs typeface="Arial"/>
              </a:rPr>
              <a:t>Do you currently capture experience data on transitions in any local feedback mechanisms?</a:t>
            </a:r>
          </a:p>
          <a:p>
            <a:pPr marL="342795" lvl="1">
              <a:lnSpc>
                <a:spcPct val="113999"/>
              </a:lnSpc>
              <a:buClr>
                <a:schemeClr val="tx2"/>
              </a:buClr>
            </a:pPr>
            <a:endParaRPr lang="en-GB" sz="1200" dirty="0">
              <a:cs typeface="Arial"/>
            </a:endParaRPr>
          </a:p>
          <a:p>
            <a:pPr marL="0" lvl="1" indent="0">
              <a:lnSpc>
                <a:spcPct val="113999"/>
              </a:lnSpc>
              <a:buClr>
                <a:schemeClr val="tx2"/>
              </a:buClr>
              <a:buNone/>
            </a:pPr>
            <a:endParaRPr lang="en-GB" sz="1200" dirty="0">
              <a:cs typeface="Arial"/>
            </a:endParaRPr>
          </a:p>
        </p:txBody>
      </p:sp>
    </p:spTree>
    <p:extLst>
      <p:ext uri="{BB962C8B-B14F-4D97-AF65-F5344CB8AC3E}">
        <p14:creationId xmlns:p14="http://schemas.microsoft.com/office/powerpoint/2010/main" val="2436390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F16835-2E3F-BE2F-9CFF-D073EC5BF9B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F4E9DD-F931-6EF0-8C0F-1DF6A54191A0}"/>
              </a:ext>
            </a:extLst>
          </p:cNvPr>
          <p:cNvSpPr>
            <a:spLocks noGrp="1"/>
          </p:cNvSpPr>
          <p:nvPr>
            <p:ph type="title"/>
          </p:nvPr>
        </p:nvSpPr>
        <p:spPr/>
        <p:txBody>
          <a:bodyPr/>
          <a:lstStyle/>
          <a:p>
            <a:r>
              <a:rPr lang="en-GB" dirty="0"/>
              <a:t>Martha’s Rule</a:t>
            </a:r>
          </a:p>
        </p:txBody>
      </p:sp>
      <p:sp>
        <p:nvSpPr>
          <p:cNvPr id="3" name="Content Placeholder 2">
            <a:extLst>
              <a:ext uri="{FF2B5EF4-FFF2-40B4-BE49-F238E27FC236}">
                <a16:creationId xmlns:a16="http://schemas.microsoft.com/office/drawing/2014/main" id="{FC18496B-01BF-5961-D5CB-B40D7D2BEC7A}"/>
              </a:ext>
            </a:extLst>
          </p:cNvPr>
          <p:cNvSpPr txBox="1">
            <a:spLocks/>
          </p:cNvSpPr>
          <p:nvPr/>
        </p:nvSpPr>
        <p:spPr>
          <a:xfrm>
            <a:off x="516834" y="1271244"/>
            <a:ext cx="10551215" cy="5097275"/>
          </a:xfrm>
          <a:prstGeom prst="rect">
            <a:avLst/>
          </a:prstGeom>
        </p:spPr>
        <p:txBody>
          <a:bodyPr lIns="91440" tIns="45720" rIns="91440" bIns="45720" anchor="t"/>
          <a:lstStyle>
            <a:lvl1pPr marL="0" indent="0" algn="l" defTabSz="914400" rtl="0" eaLnBrk="1" latinLnBrk="0" hangingPunct="1">
              <a:lnSpc>
                <a:spcPct val="114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2pPr>
            <a:lvl3pPr marL="684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3pPr>
            <a:lvl4pPr marL="1026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4pPr>
            <a:lvl5pPr marL="1332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795" lvl="1">
              <a:lnSpc>
                <a:spcPct val="113999"/>
              </a:lnSpc>
              <a:buClr>
                <a:schemeClr val="tx2"/>
              </a:buClr>
            </a:pPr>
            <a:r>
              <a:rPr lang="en-GB" sz="1600" dirty="0">
                <a:cs typeface="Arial"/>
              </a:rPr>
              <a:t>Martha’s Rule was considered as part of the development of CYP24, but at the time of development, implementation across England was in its infancy. </a:t>
            </a:r>
          </a:p>
          <a:p>
            <a:pPr marL="342795" lvl="1">
              <a:lnSpc>
                <a:spcPct val="113999"/>
              </a:lnSpc>
              <a:buClr>
                <a:schemeClr val="tx2"/>
              </a:buClr>
            </a:pPr>
            <a:r>
              <a:rPr lang="en-GB" sz="1600" dirty="0">
                <a:cs typeface="Arial"/>
              </a:rPr>
              <a:t>We did include a question about raising concerns and if they were taken seriously when raised. </a:t>
            </a:r>
          </a:p>
          <a:p>
            <a:pPr marL="342795" lvl="1">
              <a:lnSpc>
                <a:spcPct val="113999"/>
              </a:lnSpc>
              <a:buClr>
                <a:schemeClr val="tx2"/>
              </a:buClr>
            </a:pPr>
            <a:r>
              <a:rPr lang="en-GB" sz="1600" dirty="0">
                <a:cs typeface="Arial"/>
              </a:rPr>
              <a:t>We understand that Martha’s rule is being implemented across all acute NHS hospitals in England, so we are revisiting whether:</a:t>
            </a:r>
          </a:p>
          <a:p>
            <a:pPr marL="683895" lvl="2">
              <a:lnSpc>
                <a:spcPct val="113999"/>
              </a:lnSpc>
              <a:buClr>
                <a:schemeClr val="tx2"/>
              </a:buClr>
            </a:pPr>
            <a:r>
              <a:rPr lang="en-GB" sz="1600" dirty="0">
                <a:cs typeface="Arial"/>
              </a:rPr>
              <a:t> we need to specifically ask about it;</a:t>
            </a:r>
          </a:p>
          <a:p>
            <a:pPr marL="683895" lvl="2">
              <a:lnSpc>
                <a:spcPct val="113999"/>
              </a:lnSpc>
              <a:buClr>
                <a:schemeClr val="tx2"/>
              </a:buClr>
            </a:pPr>
            <a:r>
              <a:rPr lang="en-GB" sz="1600" dirty="0">
                <a:cs typeface="Arial"/>
              </a:rPr>
              <a:t>And, if so, what we need to specifically ask about.</a:t>
            </a:r>
          </a:p>
          <a:p>
            <a:pPr marL="342795" lvl="1">
              <a:lnSpc>
                <a:spcPct val="113999"/>
              </a:lnSpc>
              <a:buClr>
                <a:schemeClr val="tx2"/>
              </a:buClr>
            </a:pPr>
            <a:endParaRPr lang="en-GB" sz="1600" b="1" dirty="0">
              <a:cs typeface="Arial"/>
            </a:endParaRPr>
          </a:p>
          <a:p>
            <a:pPr marL="0" lvl="1" indent="0">
              <a:lnSpc>
                <a:spcPct val="113999"/>
              </a:lnSpc>
              <a:buClr>
                <a:schemeClr val="tx2"/>
              </a:buClr>
              <a:buNone/>
            </a:pPr>
            <a:r>
              <a:rPr lang="en-GB" sz="1600" b="1" dirty="0">
                <a:cs typeface="Arial"/>
              </a:rPr>
              <a:t>Questions for trusts:</a:t>
            </a:r>
          </a:p>
          <a:p>
            <a:pPr marL="342795" lvl="1">
              <a:lnSpc>
                <a:spcPct val="113999"/>
              </a:lnSpc>
              <a:buClr>
                <a:schemeClr val="tx2"/>
              </a:buClr>
            </a:pPr>
            <a:r>
              <a:rPr lang="en-GB" sz="1600" dirty="0">
                <a:cs typeface="Arial"/>
              </a:rPr>
              <a:t>Would you consider this a priority area to explore further in the questionnaire for 2026? </a:t>
            </a:r>
          </a:p>
          <a:p>
            <a:pPr marL="342795" lvl="1">
              <a:lnSpc>
                <a:spcPct val="113999"/>
              </a:lnSpc>
              <a:buClr>
                <a:schemeClr val="tx2"/>
              </a:buClr>
            </a:pPr>
            <a:r>
              <a:rPr lang="en-GB" sz="1600" dirty="0">
                <a:cs typeface="Arial"/>
              </a:rPr>
              <a:t>Are there specific aspects of Martha’s Rule that would be most useful to understand from patients? </a:t>
            </a:r>
          </a:p>
          <a:p>
            <a:pPr marL="683895" lvl="2">
              <a:lnSpc>
                <a:spcPct val="113999"/>
              </a:lnSpc>
              <a:buClr>
                <a:schemeClr val="tx2"/>
              </a:buClr>
              <a:buFont typeface="Symbol" panose="05050102010706020507" pitchFamily="18" charset="2"/>
              <a:buChar char=""/>
            </a:pPr>
            <a:r>
              <a:rPr lang="en-GB" sz="1600" dirty="0">
                <a:cs typeface="Arial"/>
              </a:rPr>
              <a:t>If so, which specific aspects of Martha’s Rule should CYP26 include?</a:t>
            </a:r>
          </a:p>
          <a:p>
            <a:pPr marL="683895" lvl="2">
              <a:lnSpc>
                <a:spcPct val="113999"/>
              </a:lnSpc>
              <a:buClr>
                <a:schemeClr val="tx2"/>
              </a:buClr>
              <a:buFont typeface="Symbol" panose="05050102010706020507" pitchFamily="18" charset="2"/>
              <a:buChar char=""/>
            </a:pPr>
            <a:r>
              <a:rPr lang="en-GB" sz="1600" dirty="0">
                <a:cs typeface="Arial"/>
              </a:rPr>
              <a:t>If we’re not able to ask about Martha’s Rule specifically, should we continue to ask about concerns and whether they were taken seriously? Would that data be useful to you?</a:t>
            </a:r>
          </a:p>
        </p:txBody>
      </p:sp>
    </p:spTree>
    <p:extLst>
      <p:ext uri="{BB962C8B-B14F-4D97-AF65-F5344CB8AC3E}">
        <p14:creationId xmlns:p14="http://schemas.microsoft.com/office/powerpoint/2010/main" val="4146921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DDA95B-74F0-2E4B-B157-481F3353245D}"/>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A4F3D982-C474-E883-F3D7-8D68D1512FBF}"/>
              </a:ext>
            </a:extLst>
          </p:cNvPr>
          <p:cNvSpPr/>
          <p:nvPr/>
        </p:nvSpPr>
        <p:spPr>
          <a:xfrm>
            <a:off x="10630894" y="5963478"/>
            <a:ext cx="1463040" cy="7871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0E5DEDF9-8F9F-1DE4-0B43-A59B7ED624EE}"/>
              </a:ext>
            </a:extLst>
          </p:cNvPr>
          <p:cNvSpPr>
            <a:spLocks noGrp="1"/>
          </p:cNvSpPr>
          <p:nvPr>
            <p:ph type="title"/>
          </p:nvPr>
        </p:nvSpPr>
        <p:spPr/>
        <p:txBody>
          <a:bodyPr/>
          <a:lstStyle/>
          <a:p>
            <a:r>
              <a:rPr lang="en-GB" dirty="0">
                <a:solidFill>
                  <a:schemeClr val="tx2"/>
                </a:solidFill>
              </a:rPr>
              <a:t>Welcome and purpose </a:t>
            </a:r>
          </a:p>
        </p:txBody>
      </p:sp>
      <p:sp>
        <p:nvSpPr>
          <p:cNvPr id="3" name="Content Placeholder 2">
            <a:extLst>
              <a:ext uri="{FF2B5EF4-FFF2-40B4-BE49-F238E27FC236}">
                <a16:creationId xmlns:a16="http://schemas.microsoft.com/office/drawing/2014/main" id="{181B4F5F-2DE1-E65E-1527-668610269556}"/>
              </a:ext>
            </a:extLst>
          </p:cNvPr>
          <p:cNvSpPr txBox="1">
            <a:spLocks/>
          </p:cNvSpPr>
          <p:nvPr/>
        </p:nvSpPr>
        <p:spPr>
          <a:xfrm>
            <a:off x="516834" y="1271245"/>
            <a:ext cx="11420062" cy="5097774"/>
          </a:xfrm>
          <a:prstGeom prst="rect">
            <a:avLst/>
          </a:prstGeom>
        </p:spPr>
        <p:txBody>
          <a:bodyPr lIns="91440" tIns="45720" rIns="91440" bIns="45720" anchor="t"/>
          <a:lstStyle>
            <a:lvl1pPr marL="0" indent="0" algn="l" defTabSz="914400" rtl="0" eaLnBrk="1" latinLnBrk="0" hangingPunct="1">
              <a:lnSpc>
                <a:spcPct val="114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2pPr>
            <a:lvl3pPr marL="684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3pPr>
            <a:lvl4pPr marL="1026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4pPr>
            <a:lvl5pPr marL="1332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Clr>
                <a:schemeClr val="tx2"/>
              </a:buClr>
            </a:pPr>
            <a:endParaRPr lang="en-GB" sz="1400" b="1" dirty="0">
              <a:solidFill>
                <a:schemeClr val="tx2"/>
              </a:solidFill>
              <a:cs typeface="Arial"/>
            </a:endParaRPr>
          </a:p>
          <a:p>
            <a:pPr marL="683895" lvl="2">
              <a:lnSpc>
                <a:spcPct val="113999"/>
              </a:lnSpc>
              <a:buClr>
                <a:schemeClr val="tx2"/>
              </a:buClr>
            </a:pPr>
            <a:r>
              <a:rPr lang="en-GB" sz="1600" dirty="0">
                <a:cs typeface="Arial"/>
              </a:rPr>
              <a:t>This webinar is to help inform the development for the survey.</a:t>
            </a:r>
          </a:p>
          <a:p>
            <a:pPr marL="683895" lvl="2">
              <a:lnSpc>
                <a:spcPct val="113999"/>
              </a:lnSpc>
              <a:buClr>
                <a:schemeClr val="tx2"/>
              </a:buClr>
            </a:pPr>
            <a:r>
              <a:rPr lang="en-GB" sz="1600" dirty="0">
                <a:cs typeface="Arial"/>
              </a:rPr>
              <a:t>Whilst we may cover aspects of the survey that we know are unlikely to change, this webinar is an opportunity for you to shape some of the key decisions we need to make for 2026.</a:t>
            </a:r>
          </a:p>
          <a:p>
            <a:pPr marL="683895" lvl="2">
              <a:lnSpc>
                <a:spcPct val="113999"/>
              </a:lnSpc>
              <a:buClr>
                <a:schemeClr val="tx2"/>
              </a:buClr>
            </a:pPr>
            <a:r>
              <a:rPr lang="en-GB" sz="1600" dirty="0">
                <a:cs typeface="Arial"/>
              </a:rPr>
              <a:t>It’s an opportunity for you to tell us what you think about some of the ideas that we present during the webinar.</a:t>
            </a:r>
          </a:p>
          <a:p>
            <a:pPr marL="683895" lvl="2">
              <a:lnSpc>
                <a:spcPct val="113999"/>
              </a:lnSpc>
              <a:buClr>
                <a:schemeClr val="tx2"/>
              </a:buClr>
            </a:pPr>
            <a:r>
              <a:rPr lang="en-GB" sz="1600" dirty="0">
                <a:cs typeface="Arial"/>
              </a:rPr>
              <a:t>We’d like it to be as interactive as possible, and you can do this by:</a:t>
            </a:r>
          </a:p>
          <a:p>
            <a:pPr marL="1025895" lvl="3">
              <a:lnSpc>
                <a:spcPct val="113999"/>
              </a:lnSpc>
              <a:buClr>
                <a:schemeClr val="tx2"/>
              </a:buClr>
            </a:pPr>
            <a:r>
              <a:rPr lang="en-GB" sz="1600" dirty="0">
                <a:cs typeface="Arial"/>
              </a:rPr>
              <a:t>Sharing your thoughts through the chat function or by raising your hand during the webinar;</a:t>
            </a:r>
          </a:p>
          <a:p>
            <a:pPr marL="1025895" lvl="3">
              <a:lnSpc>
                <a:spcPct val="113999"/>
              </a:lnSpc>
              <a:buClr>
                <a:schemeClr val="tx2"/>
              </a:buClr>
            </a:pPr>
            <a:r>
              <a:rPr lang="en-GB" sz="1600" dirty="0">
                <a:cs typeface="Arial"/>
              </a:rPr>
              <a:t>Responding to the polls that will be launched during the webinar;</a:t>
            </a:r>
          </a:p>
          <a:p>
            <a:pPr marL="1025895" lvl="3">
              <a:lnSpc>
                <a:spcPct val="113999"/>
              </a:lnSpc>
              <a:buClr>
                <a:schemeClr val="tx2"/>
              </a:buClr>
            </a:pPr>
            <a:r>
              <a:rPr lang="en-GB" sz="1600" dirty="0">
                <a:cs typeface="Arial"/>
              </a:rPr>
              <a:t>Considering the specific questions posed on some of the topics.</a:t>
            </a:r>
          </a:p>
          <a:p>
            <a:pPr marL="1025895" lvl="3">
              <a:lnSpc>
                <a:spcPct val="113999"/>
              </a:lnSpc>
              <a:buClr>
                <a:schemeClr val="tx2"/>
              </a:buClr>
            </a:pPr>
            <a:endParaRPr lang="en-GB" sz="1600" dirty="0">
              <a:cs typeface="Arial"/>
            </a:endParaRPr>
          </a:p>
          <a:p>
            <a:pPr marL="683895" lvl="2">
              <a:lnSpc>
                <a:spcPct val="113999"/>
              </a:lnSpc>
              <a:buClr>
                <a:schemeClr val="tx2"/>
              </a:buClr>
            </a:pPr>
            <a:r>
              <a:rPr lang="en-GB" sz="1600" dirty="0">
                <a:cs typeface="Arial"/>
              </a:rPr>
              <a:t>There are no right answers!</a:t>
            </a:r>
          </a:p>
          <a:p>
            <a:pPr marL="683895" lvl="2">
              <a:lnSpc>
                <a:spcPct val="113999"/>
              </a:lnSpc>
              <a:buClr>
                <a:schemeClr val="tx2"/>
              </a:buClr>
            </a:pPr>
            <a:r>
              <a:rPr lang="en-GB" sz="1600" dirty="0">
                <a:cs typeface="Arial"/>
              </a:rPr>
              <a:t>We want to hear from as many of you as we can to make sure that we’re making the most considered decisions possible.</a:t>
            </a:r>
          </a:p>
          <a:p>
            <a:pPr marL="683895" lvl="2">
              <a:lnSpc>
                <a:spcPct val="113999"/>
              </a:lnSpc>
              <a:buClr>
                <a:schemeClr val="tx2"/>
              </a:buClr>
            </a:pPr>
            <a:endParaRPr lang="en-GB" sz="1600" dirty="0">
              <a:cs typeface="Arial"/>
            </a:endParaRPr>
          </a:p>
          <a:p>
            <a:pPr marL="1025895" lvl="3">
              <a:lnSpc>
                <a:spcPct val="113999"/>
              </a:lnSpc>
              <a:buClr>
                <a:schemeClr val="tx2"/>
              </a:buClr>
            </a:pPr>
            <a:endParaRPr lang="en-GB" sz="1600" dirty="0">
              <a:cs typeface="Arial"/>
            </a:endParaRPr>
          </a:p>
          <a:p>
            <a:pPr marL="683895" lvl="2">
              <a:lnSpc>
                <a:spcPct val="113999"/>
              </a:lnSpc>
              <a:buClr>
                <a:schemeClr val="tx2"/>
              </a:buClr>
            </a:pPr>
            <a:endParaRPr lang="en-GB" sz="1400" dirty="0">
              <a:cs typeface="Arial"/>
            </a:endParaRPr>
          </a:p>
        </p:txBody>
      </p:sp>
    </p:spTree>
    <p:extLst>
      <p:ext uri="{BB962C8B-B14F-4D97-AF65-F5344CB8AC3E}">
        <p14:creationId xmlns:p14="http://schemas.microsoft.com/office/powerpoint/2010/main" val="2932319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729509-C407-EF70-14AD-DFCC5039E2E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1A65B2-70DC-7537-381D-04B9E05BB672}"/>
              </a:ext>
            </a:extLst>
          </p:cNvPr>
          <p:cNvSpPr txBox="1">
            <a:spLocks/>
          </p:cNvSpPr>
          <p:nvPr/>
        </p:nvSpPr>
        <p:spPr>
          <a:xfrm>
            <a:off x="516834" y="1271244"/>
            <a:ext cx="10551215" cy="5097275"/>
          </a:xfrm>
          <a:prstGeom prst="rect">
            <a:avLst/>
          </a:prstGeom>
        </p:spPr>
        <p:txBody>
          <a:bodyPr lIns="91440" tIns="45720" rIns="91440" bIns="45720" anchor="t"/>
          <a:lstStyle>
            <a:lvl1pPr marL="0" indent="0" algn="l" defTabSz="914400" rtl="0" eaLnBrk="1" latinLnBrk="0" hangingPunct="1">
              <a:lnSpc>
                <a:spcPct val="114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2pPr>
            <a:lvl3pPr marL="684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3pPr>
            <a:lvl4pPr marL="1026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4pPr>
            <a:lvl5pPr marL="1332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00000"/>
              </a:lnSpc>
              <a:buClr>
                <a:schemeClr val="tx2"/>
              </a:buClr>
              <a:buNone/>
            </a:pPr>
            <a:endParaRPr lang="en-GB" sz="1600" dirty="0">
              <a:cs typeface="Arial"/>
            </a:endParaRPr>
          </a:p>
          <a:p>
            <a:pPr marL="0" lvl="1" indent="0">
              <a:lnSpc>
                <a:spcPct val="100000"/>
              </a:lnSpc>
              <a:buClr>
                <a:schemeClr val="tx2"/>
              </a:buClr>
              <a:buNone/>
            </a:pPr>
            <a:r>
              <a:rPr lang="en-GB" sz="1600" b="1" dirty="0">
                <a:cs typeface="Arial"/>
              </a:rPr>
              <a:t>Questions for trusts:</a:t>
            </a:r>
          </a:p>
          <a:p>
            <a:pPr marL="342795" lvl="1">
              <a:lnSpc>
                <a:spcPct val="113999"/>
              </a:lnSpc>
              <a:buClr>
                <a:schemeClr val="tx2"/>
              </a:buClr>
            </a:pPr>
            <a:r>
              <a:rPr lang="en-GB" sz="1600" dirty="0">
                <a:cs typeface="Arial"/>
              </a:rPr>
              <a:t>Thinking about all the new topic areas, which of them are a priority to explore further in the questionnaire for CYP26?</a:t>
            </a:r>
          </a:p>
          <a:p>
            <a:pPr marL="342795" lvl="1">
              <a:lnSpc>
                <a:spcPct val="113999"/>
              </a:lnSpc>
              <a:buClr>
                <a:schemeClr val="tx2"/>
              </a:buClr>
            </a:pPr>
            <a:r>
              <a:rPr lang="en-GB" sz="1600" dirty="0">
                <a:cs typeface="Arial"/>
              </a:rPr>
              <a:t>Are there areas that are less of a priority or may not be worth pursuing further at this time?</a:t>
            </a:r>
          </a:p>
          <a:p>
            <a:pPr marL="342795" lvl="1">
              <a:lnSpc>
                <a:spcPct val="113999"/>
              </a:lnSpc>
              <a:buClr>
                <a:schemeClr val="tx2"/>
              </a:buClr>
            </a:pPr>
            <a:endParaRPr lang="en-GB" sz="1600" dirty="0">
              <a:cs typeface="Arial"/>
            </a:endParaRPr>
          </a:p>
          <a:p>
            <a:pPr marL="0" lvl="1" indent="0">
              <a:lnSpc>
                <a:spcPct val="113999"/>
              </a:lnSpc>
              <a:buClr>
                <a:schemeClr val="tx2"/>
              </a:buClr>
              <a:buNone/>
            </a:pPr>
            <a:r>
              <a:rPr lang="en-GB" sz="1600" b="1" dirty="0">
                <a:cs typeface="Arial"/>
              </a:rPr>
              <a:t>Poll question for trusts:</a:t>
            </a:r>
          </a:p>
          <a:p>
            <a:pPr marL="342795" lvl="1">
              <a:lnSpc>
                <a:spcPct val="113999"/>
              </a:lnSpc>
              <a:buClr>
                <a:schemeClr val="tx2"/>
              </a:buClr>
            </a:pPr>
            <a:r>
              <a:rPr lang="en-GB" sz="1600" dirty="0">
                <a:cs typeface="Arial"/>
              </a:rPr>
              <a:t>Please rank the following topics in order of higher priority to lower priority to be included in CYP26:</a:t>
            </a:r>
          </a:p>
          <a:p>
            <a:pPr marL="683895" lvl="2">
              <a:lnSpc>
                <a:spcPct val="113999"/>
              </a:lnSpc>
              <a:buClr>
                <a:schemeClr val="tx2"/>
              </a:buClr>
              <a:buFont typeface="Symbol" panose="05050102010706020507" pitchFamily="18" charset="2"/>
              <a:buChar char=""/>
            </a:pPr>
            <a:r>
              <a:rPr lang="en-GB" sz="1600" dirty="0">
                <a:cs typeface="Arial"/>
              </a:rPr>
              <a:t>Experience of waiting times for elective procedures</a:t>
            </a:r>
          </a:p>
          <a:p>
            <a:pPr marL="683895" lvl="2">
              <a:lnSpc>
                <a:spcPct val="113999"/>
              </a:lnSpc>
              <a:buClr>
                <a:schemeClr val="tx2"/>
              </a:buClr>
              <a:buFont typeface="Symbol" panose="05050102010706020507" pitchFamily="18" charset="2"/>
              <a:buChar char=""/>
            </a:pPr>
            <a:r>
              <a:rPr lang="en-GB" sz="1600" dirty="0">
                <a:cs typeface="Arial"/>
              </a:rPr>
              <a:t>Understanding children and young people’s feelings of safety on the ward</a:t>
            </a:r>
          </a:p>
          <a:p>
            <a:pPr marL="683895" lvl="2">
              <a:lnSpc>
                <a:spcPct val="113999"/>
              </a:lnSpc>
              <a:buClr>
                <a:schemeClr val="tx2"/>
              </a:buClr>
              <a:buFont typeface="Symbol" panose="05050102010706020507" pitchFamily="18" charset="2"/>
              <a:buChar char=""/>
            </a:pPr>
            <a:r>
              <a:rPr lang="en-GB" sz="1600" dirty="0">
                <a:cs typeface="Arial"/>
              </a:rPr>
              <a:t>Mental health support in hospital</a:t>
            </a:r>
          </a:p>
          <a:p>
            <a:pPr marL="683895" lvl="2">
              <a:lnSpc>
                <a:spcPct val="113999"/>
              </a:lnSpc>
              <a:buClr>
                <a:schemeClr val="tx2"/>
              </a:buClr>
              <a:buFont typeface="Symbol" panose="05050102010706020507" pitchFamily="18" charset="2"/>
              <a:buChar char=""/>
            </a:pPr>
            <a:r>
              <a:rPr lang="en-GB" sz="1600" dirty="0">
                <a:cs typeface="Arial"/>
              </a:rPr>
              <a:t>Experience of transitions from paediatric to adult services</a:t>
            </a:r>
          </a:p>
          <a:p>
            <a:pPr marL="683895" lvl="2">
              <a:lnSpc>
                <a:spcPct val="113999"/>
              </a:lnSpc>
              <a:buClr>
                <a:schemeClr val="tx2"/>
              </a:buClr>
              <a:buFont typeface="Symbol" panose="05050102010706020507" pitchFamily="18" charset="2"/>
              <a:buChar char=""/>
            </a:pPr>
            <a:r>
              <a:rPr lang="en-GB" sz="1600" dirty="0">
                <a:cs typeface="Arial"/>
              </a:rPr>
              <a:t>Martha’s Rule</a:t>
            </a:r>
          </a:p>
          <a:p>
            <a:pPr marL="0" lvl="1" indent="0">
              <a:lnSpc>
                <a:spcPct val="113999"/>
              </a:lnSpc>
              <a:buClr>
                <a:schemeClr val="tx2"/>
              </a:buClr>
              <a:buNone/>
            </a:pPr>
            <a:endParaRPr lang="en-GB" sz="1200" dirty="0">
              <a:cs typeface="Arial"/>
            </a:endParaRPr>
          </a:p>
          <a:p>
            <a:pPr marL="0" lvl="1" indent="0">
              <a:lnSpc>
                <a:spcPct val="113999"/>
              </a:lnSpc>
              <a:buClr>
                <a:schemeClr val="tx2"/>
              </a:buClr>
              <a:buNone/>
            </a:pPr>
            <a:endParaRPr lang="en-GB" sz="1200" dirty="0">
              <a:cs typeface="Arial"/>
            </a:endParaRPr>
          </a:p>
        </p:txBody>
      </p:sp>
      <p:sp>
        <p:nvSpPr>
          <p:cNvPr id="2" name="Title 1">
            <a:extLst>
              <a:ext uri="{FF2B5EF4-FFF2-40B4-BE49-F238E27FC236}">
                <a16:creationId xmlns:a16="http://schemas.microsoft.com/office/drawing/2014/main" id="{B5657555-31D9-EC4F-CFAD-D7FA90811459}"/>
              </a:ext>
            </a:extLst>
          </p:cNvPr>
          <p:cNvSpPr>
            <a:spLocks noGrp="1"/>
          </p:cNvSpPr>
          <p:nvPr>
            <p:ph type="title"/>
          </p:nvPr>
        </p:nvSpPr>
        <p:spPr/>
        <p:txBody>
          <a:bodyPr/>
          <a:lstStyle/>
          <a:p>
            <a:r>
              <a:rPr lang="en-GB" dirty="0"/>
              <a:t>Questionnaire content: priority of new topics</a:t>
            </a:r>
          </a:p>
        </p:txBody>
      </p:sp>
    </p:spTree>
    <p:extLst>
      <p:ext uri="{BB962C8B-B14F-4D97-AF65-F5344CB8AC3E}">
        <p14:creationId xmlns:p14="http://schemas.microsoft.com/office/powerpoint/2010/main" val="35882700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F46AC4-D362-E67E-F8D7-FF2AF5F9425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D60D10D-5947-65B3-4492-B623BE5F01EF}"/>
              </a:ext>
            </a:extLst>
          </p:cNvPr>
          <p:cNvSpPr txBox="1">
            <a:spLocks/>
          </p:cNvSpPr>
          <p:nvPr/>
        </p:nvSpPr>
        <p:spPr>
          <a:xfrm>
            <a:off x="516834" y="720312"/>
            <a:ext cx="11294166" cy="6137688"/>
          </a:xfrm>
          <a:prstGeom prst="rect">
            <a:avLst/>
          </a:prstGeom>
        </p:spPr>
        <p:txBody>
          <a:bodyPr lIns="91440" tIns="45720" rIns="91440" bIns="45720" anchor="t"/>
          <a:lstStyle>
            <a:lvl1pPr marL="0" indent="0" algn="l" defTabSz="914400" rtl="0" eaLnBrk="1" latinLnBrk="0" hangingPunct="1">
              <a:lnSpc>
                <a:spcPct val="114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2pPr>
            <a:lvl3pPr marL="684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3pPr>
            <a:lvl4pPr marL="1026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4pPr>
            <a:lvl5pPr marL="1332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nSpc>
                <a:spcPct val="113999"/>
              </a:lnSpc>
              <a:buClr>
                <a:schemeClr val="tx2"/>
              </a:buClr>
              <a:buNone/>
            </a:pPr>
            <a:r>
              <a:rPr lang="en-GB" sz="1400" dirty="0">
                <a:cs typeface="Arial"/>
              </a:rPr>
              <a:t>The Children and Young People’s Patient Experience Survey currently includes the sections below, focusing on the experiences of children, young people and their parents / carers. </a:t>
            </a:r>
          </a:p>
          <a:p>
            <a:pPr marL="0" lvl="1" indent="0">
              <a:lnSpc>
                <a:spcPct val="113999"/>
              </a:lnSpc>
              <a:buClr>
                <a:schemeClr val="tx2"/>
              </a:buClr>
              <a:buNone/>
            </a:pPr>
            <a:r>
              <a:rPr lang="en-GB" sz="1400" dirty="0">
                <a:cs typeface="Arial"/>
                <a:sym typeface="Symbol" panose="05050102010706020507" pitchFamily="18" charset="2"/>
              </a:rPr>
              <a:t>  </a:t>
            </a:r>
            <a:r>
              <a:rPr lang="en-GB" sz="1400" dirty="0">
                <a:cs typeface="Arial"/>
              </a:rPr>
              <a:t>Parents / carers sections:                                                               </a:t>
            </a:r>
            <a:r>
              <a:rPr lang="en-GB" sz="1400" dirty="0">
                <a:cs typeface="Arial"/>
                <a:sym typeface="Symbol" panose="05050102010706020507" pitchFamily="18" charset="2"/>
              </a:rPr>
              <a:t></a:t>
            </a:r>
            <a:r>
              <a:rPr lang="en-GB" sz="1400" dirty="0">
                <a:cs typeface="Arial"/>
              </a:rPr>
              <a:t>  Children and young people’s sections:	</a:t>
            </a:r>
          </a:p>
          <a:p>
            <a:pPr lvl="2" indent="-285750">
              <a:lnSpc>
                <a:spcPct val="113999"/>
              </a:lnSpc>
              <a:buClr>
                <a:schemeClr val="tx2"/>
              </a:buClr>
              <a:buFont typeface="Wingdings" panose="05000000000000000000" pitchFamily="2" charset="2"/>
              <a:buChar char="§"/>
            </a:pPr>
            <a:r>
              <a:rPr lang="en-GB" sz="1200" dirty="0">
                <a:cs typeface="Arial"/>
              </a:rPr>
              <a:t>The waiting area</a:t>
            </a:r>
          </a:p>
          <a:p>
            <a:pPr lvl="2" indent="-285750">
              <a:lnSpc>
                <a:spcPct val="113999"/>
              </a:lnSpc>
              <a:buClr>
                <a:schemeClr val="tx2"/>
              </a:buClr>
              <a:buFont typeface="Wingdings" panose="05000000000000000000" pitchFamily="2" charset="2"/>
              <a:buChar char="§"/>
            </a:pPr>
            <a:r>
              <a:rPr lang="en-GB" sz="1200" dirty="0">
                <a:cs typeface="Arial"/>
              </a:rPr>
              <a:t>The hospital ward</a:t>
            </a:r>
          </a:p>
          <a:p>
            <a:pPr lvl="2" indent="-285750">
              <a:lnSpc>
                <a:spcPct val="113999"/>
              </a:lnSpc>
              <a:buClr>
                <a:schemeClr val="tx2"/>
              </a:buClr>
              <a:buFont typeface="Wingdings" panose="05000000000000000000" pitchFamily="2" charset="2"/>
              <a:buChar char="§"/>
            </a:pPr>
            <a:r>
              <a:rPr lang="en-GB" sz="1200" dirty="0">
                <a:cs typeface="Arial"/>
              </a:rPr>
              <a:t>Talking to staff</a:t>
            </a:r>
          </a:p>
          <a:p>
            <a:pPr lvl="2" indent="-285750">
              <a:lnSpc>
                <a:spcPct val="113999"/>
              </a:lnSpc>
              <a:buClr>
                <a:schemeClr val="tx2"/>
              </a:buClr>
              <a:buFont typeface="Wingdings" panose="05000000000000000000" pitchFamily="2" charset="2"/>
              <a:buChar char="§"/>
            </a:pPr>
            <a:r>
              <a:rPr lang="en-GB" sz="1200" dirty="0">
                <a:cs typeface="Arial"/>
              </a:rPr>
              <a:t>Looking after your child</a:t>
            </a:r>
          </a:p>
          <a:p>
            <a:pPr lvl="2" indent="-285750">
              <a:lnSpc>
                <a:spcPct val="113999"/>
              </a:lnSpc>
              <a:buClr>
                <a:schemeClr val="tx2"/>
              </a:buClr>
              <a:buFont typeface="Wingdings" panose="05000000000000000000" pitchFamily="2" charset="2"/>
              <a:buChar char="§"/>
            </a:pPr>
            <a:r>
              <a:rPr lang="en-GB" sz="1200" dirty="0">
                <a:cs typeface="Arial"/>
              </a:rPr>
              <a:t>Hospital food</a:t>
            </a:r>
          </a:p>
          <a:p>
            <a:pPr lvl="2" indent="-285750">
              <a:lnSpc>
                <a:spcPct val="113999"/>
              </a:lnSpc>
              <a:buClr>
                <a:schemeClr val="tx2"/>
              </a:buClr>
              <a:buFont typeface="Wingdings" panose="05000000000000000000" pitchFamily="2" charset="2"/>
              <a:buChar char="§"/>
            </a:pPr>
            <a:r>
              <a:rPr lang="en-GB" sz="1200" dirty="0">
                <a:cs typeface="Arial"/>
              </a:rPr>
              <a:t>Facilities</a:t>
            </a:r>
          </a:p>
          <a:p>
            <a:pPr lvl="2" indent="-285750">
              <a:lnSpc>
                <a:spcPct val="113999"/>
              </a:lnSpc>
              <a:buClr>
                <a:schemeClr val="tx2"/>
              </a:buClr>
              <a:buFont typeface="Wingdings" panose="05000000000000000000" pitchFamily="2" charset="2"/>
              <a:buChar char="§"/>
            </a:pPr>
            <a:r>
              <a:rPr lang="en-GB" sz="1200" dirty="0">
                <a:cs typeface="Arial"/>
              </a:rPr>
              <a:t>Pain</a:t>
            </a:r>
          </a:p>
          <a:p>
            <a:pPr lvl="2" indent="-285750">
              <a:lnSpc>
                <a:spcPct val="113999"/>
              </a:lnSpc>
              <a:buClr>
                <a:schemeClr val="tx2"/>
              </a:buClr>
              <a:buFont typeface="Wingdings" panose="05000000000000000000" pitchFamily="2" charset="2"/>
              <a:buChar char="§"/>
            </a:pPr>
            <a:r>
              <a:rPr lang="en-GB" sz="1200" dirty="0">
                <a:cs typeface="Arial"/>
              </a:rPr>
              <a:t>Operations and procedures</a:t>
            </a:r>
          </a:p>
          <a:p>
            <a:pPr lvl="2" indent="-285750">
              <a:lnSpc>
                <a:spcPct val="113999"/>
              </a:lnSpc>
              <a:buClr>
                <a:schemeClr val="tx2"/>
              </a:buClr>
              <a:buFont typeface="Wingdings" panose="05000000000000000000" pitchFamily="2" charset="2"/>
              <a:buChar char="§"/>
            </a:pPr>
            <a:r>
              <a:rPr lang="en-GB" sz="1200" dirty="0">
                <a:cs typeface="Arial"/>
              </a:rPr>
              <a:t>Leaving hospital</a:t>
            </a:r>
          </a:p>
          <a:p>
            <a:pPr lvl="2" indent="-285750">
              <a:lnSpc>
                <a:spcPct val="113999"/>
              </a:lnSpc>
              <a:buClr>
                <a:schemeClr val="tx2"/>
              </a:buClr>
              <a:buFont typeface="Wingdings" panose="05000000000000000000" pitchFamily="2" charset="2"/>
              <a:buChar char="§"/>
            </a:pPr>
            <a:r>
              <a:rPr lang="en-GB" sz="1200" dirty="0">
                <a:cs typeface="Arial"/>
              </a:rPr>
              <a:t>Overall</a:t>
            </a:r>
            <a:endParaRPr lang="en-GB" sz="1200" b="1" dirty="0">
              <a:cs typeface="Arial"/>
            </a:endParaRPr>
          </a:p>
          <a:p>
            <a:pPr marL="0" lvl="1" indent="0">
              <a:lnSpc>
                <a:spcPct val="113999"/>
              </a:lnSpc>
              <a:buClr>
                <a:schemeClr val="tx2"/>
              </a:buClr>
              <a:buNone/>
            </a:pPr>
            <a:r>
              <a:rPr lang="en-GB" sz="1400" b="1" dirty="0">
                <a:cs typeface="Arial"/>
              </a:rPr>
              <a:t>Poll question for trusts:</a:t>
            </a:r>
          </a:p>
          <a:p>
            <a:pPr marL="342795" lvl="1">
              <a:lnSpc>
                <a:spcPct val="113999"/>
              </a:lnSpc>
              <a:buClr>
                <a:schemeClr val="tx2"/>
              </a:buClr>
            </a:pPr>
            <a:r>
              <a:rPr lang="en-GB" sz="1400" dirty="0">
                <a:cs typeface="Arial"/>
              </a:rPr>
              <a:t>Please rank the topics for both sections presented above, in order of higher priority to lower priority.</a:t>
            </a:r>
          </a:p>
          <a:p>
            <a:pPr marL="0" lvl="1" indent="0">
              <a:lnSpc>
                <a:spcPct val="113999"/>
              </a:lnSpc>
              <a:buClr>
                <a:schemeClr val="tx2"/>
              </a:buClr>
              <a:buNone/>
            </a:pPr>
            <a:r>
              <a:rPr lang="en-GB" sz="1400" b="1" dirty="0">
                <a:cs typeface="Arial"/>
              </a:rPr>
              <a:t>Questions for trusts:</a:t>
            </a:r>
          </a:p>
          <a:p>
            <a:pPr marL="342795" lvl="1">
              <a:lnSpc>
                <a:spcPct val="113999"/>
              </a:lnSpc>
              <a:buClr>
                <a:schemeClr val="tx2"/>
              </a:buClr>
            </a:pPr>
            <a:r>
              <a:rPr lang="en-GB" sz="1400" dirty="0">
                <a:cs typeface="Arial"/>
              </a:rPr>
              <a:t>Do you have any feedback in terms of the areas that are currently included in the 2024 questionnaire? </a:t>
            </a:r>
          </a:p>
          <a:p>
            <a:pPr marL="342795" lvl="1">
              <a:lnSpc>
                <a:spcPct val="113999"/>
              </a:lnSpc>
              <a:buClr>
                <a:schemeClr val="tx2"/>
              </a:buClr>
            </a:pPr>
            <a:r>
              <a:rPr lang="en-GB" sz="1400" dirty="0">
                <a:cs typeface="Arial"/>
              </a:rPr>
              <a:t>Are there any topics you would like to explore in more detail with a particular age group, that we’ve not already covered?</a:t>
            </a:r>
          </a:p>
          <a:p>
            <a:pPr marL="342795" lvl="1">
              <a:lnSpc>
                <a:spcPct val="113999"/>
              </a:lnSpc>
              <a:buClr>
                <a:schemeClr val="tx2"/>
              </a:buClr>
            </a:pPr>
            <a:r>
              <a:rPr lang="en-GB" sz="1400" dirty="0">
                <a:cs typeface="Arial"/>
              </a:rPr>
              <a:t>Are there any specific questions that are lower priority or higher priority than others? Please share your thoughts in the chat!</a:t>
            </a:r>
          </a:p>
          <a:p>
            <a:pPr marL="683895" lvl="2">
              <a:lnSpc>
                <a:spcPct val="113999"/>
              </a:lnSpc>
              <a:buClr>
                <a:schemeClr val="tx2"/>
              </a:buClr>
              <a:buFont typeface="Symbol" panose="05050102010706020507" pitchFamily="18" charset="2"/>
              <a:buChar char=""/>
            </a:pPr>
            <a:endParaRPr lang="en-GB" sz="1200" dirty="0">
              <a:cs typeface="Arial"/>
            </a:endParaRPr>
          </a:p>
          <a:p>
            <a:pPr marL="342795" lvl="1">
              <a:lnSpc>
                <a:spcPct val="113999"/>
              </a:lnSpc>
              <a:buClr>
                <a:schemeClr val="tx2"/>
              </a:buClr>
            </a:pPr>
            <a:endParaRPr lang="en-GB" sz="1200" dirty="0">
              <a:cs typeface="Arial"/>
            </a:endParaRPr>
          </a:p>
          <a:p>
            <a:pPr marL="342795" lvl="1">
              <a:lnSpc>
                <a:spcPct val="113999"/>
              </a:lnSpc>
              <a:buClr>
                <a:schemeClr val="tx2"/>
              </a:buClr>
            </a:pPr>
            <a:endParaRPr lang="en-GB" sz="1200" dirty="0">
              <a:cs typeface="Arial"/>
            </a:endParaRPr>
          </a:p>
          <a:p>
            <a:pPr marL="342795" lvl="1">
              <a:lnSpc>
                <a:spcPct val="113999"/>
              </a:lnSpc>
              <a:buClr>
                <a:schemeClr val="tx2"/>
              </a:buClr>
            </a:pPr>
            <a:endParaRPr lang="en-GB" sz="1200" dirty="0">
              <a:cs typeface="Arial"/>
            </a:endParaRPr>
          </a:p>
          <a:p>
            <a:pPr marL="0" lvl="1" indent="0">
              <a:lnSpc>
                <a:spcPct val="113999"/>
              </a:lnSpc>
              <a:buClr>
                <a:schemeClr val="tx2"/>
              </a:buClr>
              <a:buNone/>
            </a:pPr>
            <a:endParaRPr lang="en-GB" sz="1200" dirty="0">
              <a:cs typeface="Arial"/>
            </a:endParaRPr>
          </a:p>
          <a:p>
            <a:pPr marL="0" lvl="1" indent="0">
              <a:lnSpc>
                <a:spcPct val="113999"/>
              </a:lnSpc>
              <a:buClr>
                <a:schemeClr val="tx2"/>
              </a:buClr>
              <a:buNone/>
            </a:pPr>
            <a:endParaRPr lang="en-GB" sz="1200" dirty="0">
              <a:cs typeface="Arial"/>
            </a:endParaRPr>
          </a:p>
        </p:txBody>
      </p:sp>
      <p:sp>
        <p:nvSpPr>
          <p:cNvPr id="2" name="Title 1">
            <a:extLst>
              <a:ext uri="{FF2B5EF4-FFF2-40B4-BE49-F238E27FC236}">
                <a16:creationId xmlns:a16="http://schemas.microsoft.com/office/drawing/2014/main" id="{B0ADEA65-614F-BBA1-CC9B-69845128B71C}"/>
              </a:ext>
            </a:extLst>
          </p:cNvPr>
          <p:cNvSpPr>
            <a:spLocks noGrp="1"/>
          </p:cNvSpPr>
          <p:nvPr>
            <p:ph type="title"/>
          </p:nvPr>
        </p:nvSpPr>
        <p:spPr>
          <a:xfrm>
            <a:off x="516834" y="258647"/>
            <a:ext cx="11164958" cy="461665"/>
          </a:xfrm>
        </p:spPr>
        <p:txBody>
          <a:bodyPr/>
          <a:lstStyle/>
          <a:p>
            <a:r>
              <a:rPr lang="en-GB" dirty="0"/>
              <a:t>Questionnaire content: priority of previous survey topics</a:t>
            </a:r>
          </a:p>
        </p:txBody>
      </p:sp>
      <p:sp>
        <p:nvSpPr>
          <p:cNvPr id="9" name="TextBox 8">
            <a:extLst>
              <a:ext uri="{FF2B5EF4-FFF2-40B4-BE49-F238E27FC236}">
                <a16:creationId xmlns:a16="http://schemas.microsoft.com/office/drawing/2014/main" id="{02213123-B575-AFE6-1BA4-03F431784605}"/>
              </a:ext>
            </a:extLst>
          </p:cNvPr>
          <p:cNvSpPr txBox="1"/>
          <p:nvPr/>
        </p:nvSpPr>
        <p:spPr>
          <a:xfrm>
            <a:off x="5744535" y="1625230"/>
            <a:ext cx="8553449" cy="2163926"/>
          </a:xfrm>
          <a:prstGeom prst="rect">
            <a:avLst/>
          </a:prstGeom>
          <a:noFill/>
        </p:spPr>
        <p:txBody>
          <a:bodyPr wrap="square" numCol="1">
            <a:spAutoFit/>
          </a:bodyPr>
          <a:lstStyle/>
          <a:p>
            <a:pPr marL="684000" lvl="2" indent="-285750">
              <a:lnSpc>
                <a:spcPct val="113999"/>
              </a:lnSpc>
              <a:spcBef>
                <a:spcPts val="800"/>
              </a:spcBef>
              <a:buClr>
                <a:schemeClr val="tx2"/>
              </a:buClr>
              <a:buSzPct val="85000"/>
              <a:buFont typeface="Wingdings" panose="05000000000000000000" pitchFamily="2" charset="2"/>
              <a:buChar char="§"/>
            </a:pPr>
            <a:r>
              <a:rPr lang="en-GB" sz="1200" dirty="0">
                <a:solidFill>
                  <a:srgbClr val="4A4A49"/>
                </a:solidFill>
                <a:cs typeface="Arial"/>
              </a:rPr>
              <a:t>Staying in hospital</a:t>
            </a:r>
          </a:p>
          <a:p>
            <a:pPr marL="684000" lvl="2" indent="-285750">
              <a:lnSpc>
                <a:spcPct val="113999"/>
              </a:lnSpc>
              <a:spcBef>
                <a:spcPts val="800"/>
              </a:spcBef>
              <a:buClr>
                <a:schemeClr val="tx2"/>
              </a:buClr>
              <a:buSzPct val="85000"/>
              <a:buFont typeface="Wingdings" panose="05000000000000000000" pitchFamily="2" charset="2"/>
              <a:buChar char="§"/>
            </a:pPr>
            <a:r>
              <a:rPr lang="en-GB" sz="1200" dirty="0">
                <a:solidFill>
                  <a:srgbClr val="4A4A49"/>
                </a:solidFill>
                <a:cs typeface="Arial"/>
              </a:rPr>
              <a:t>Looking after you in hospital</a:t>
            </a:r>
          </a:p>
          <a:p>
            <a:pPr marL="684000" lvl="2" indent="-285750">
              <a:lnSpc>
                <a:spcPct val="113999"/>
              </a:lnSpc>
              <a:spcBef>
                <a:spcPts val="800"/>
              </a:spcBef>
              <a:buClr>
                <a:schemeClr val="tx2"/>
              </a:buClr>
              <a:buSzPct val="85000"/>
              <a:buFont typeface="Wingdings" panose="05000000000000000000" pitchFamily="2" charset="2"/>
              <a:buChar char="§"/>
            </a:pPr>
            <a:r>
              <a:rPr lang="en-GB" sz="1200" dirty="0">
                <a:solidFill>
                  <a:srgbClr val="4A4A49"/>
                </a:solidFill>
                <a:cs typeface="Arial"/>
              </a:rPr>
              <a:t>Talking to hospital staff</a:t>
            </a:r>
          </a:p>
          <a:p>
            <a:pPr marL="684000" lvl="2" indent="-285750">
              <a:lnSpc>
                <a:spcPct val="113999"/>
              </a:lnSpc>
              <a:spcBef>
                <a:spcPts val="800"/>
              </a:spcBef>
              <a:buClr>
                <a:schemeClr val="tx2"/>
              </a:buClr>
              <a:buSzPct val="85000"/>
              <a:buFont typeface="Wingdings" panose="05000000000000000000" pitchFamily="2" charset="2"/>
              <a:buChar char="§"/>
            </a:pPr>
            <a:r>
              <a:rPr lang="en-GB" sz="1200" dirty="0">
                <a:solidFill>
                  <a:srgbClr val="4A4A49"/>
                </a:solidFill>
                <a:cs typeface="Arial"/>
              </a:rPr>
              <a:t>The waiting area</a:t>
            </a:r>
          </a:p>
          <a:p>
            <a:pPr marL="684000" lvl="2" indent="-285750">
              <a:lnSpc>
                <a:spcPct val="113999"/>
              </a:lnSpc>
              <a:spcBef>
                <a:spcPts val="800"/>
              </a:spcBef>
              <a:buClr>
                <a:schemeClr val="tx2"/>
              </a:buClr>
              <a:buSzPct val="85000"/>
              <a:buFont typeface="Wingdings" panose="05000000000000000000" pitchFamily="2" charset="2"/>
              <a:buChar char="§"/>
            </a:pPr>
            <a:r>
              <a:rPr lang="en-GB" sz="1200" dirty="0">
                <a:solidFill>
                  <a:srgbClr val="4A4A49"/>
                </a:solidFill>
                <a:cs typeface="Arial"/>
              </a:rPr>
              <a:t>Operations and procedures</a:t>
            </a:r>
          </a:p>
          <a:p>
            <a:pPr marL="684000" lvl="2" indent="-285750">
              <a:lnSpc>
                <a:spcPct val="113999"/>
              </a:lnSpc>
              <a:spcBef>
                <a:spcPts val="800"/>
              </a:spcBef>
              <a:buClr>
                <a:schemeClr val="tx2"/>
              </a:buClr>
              <a:buSzPct val="85000"/>
              <a:buFont typeface="Wingdings" panose="05000000000000000000" pitchFamily="2" charset="2"/>
              <a:buChar char="§"/>
            </a:pPr>
            <a:r>
              <a:rPr lang="en-GB" sz="1200" dirty="0">
                <a:solidFill>
                  <a:srgbClr val="4A4A49"/>
                </a:solidFill>
                <a:cs typeface="Arial"/>
              </a:rPr>
              <a:t>Leaving hospital</a:t>
            </a:r>
          </a:p>
          <a:p>
            <a:pPr marL="684000" lvl="2" indent="-285750">
              <a:lnSpc>
                <a:spcPct val="113999"/>
              </a:lnSpc>
              <a:spcBef>
                <a:spcPts val="800"/>
              </a:spcBef>
              <a:buClr>
                <a:schemeClr val="tx2"/>
              </a:buClr>
              <a:buSzPct val="85000"/>
              <a:buFont typeface="Wingdings" panose="05000000000000000000" pitchFamily="2" charset="2"/>
              <a:buChar char="§"/>
            </a:pPr>
            <a:r>
              <a:rPr lang="en-GB" sz="1200" dirty="0">
                <a:solidFill>
                  <a:srgbClr val="4A4A49"/>
                </a:solidFill>
                <a:cs typeface="Arial"/>
              </a:rPr>
              <a:t>Overall </a:t>
            </a:r>
          </a:p>
        </p:txBody>
      </p:sp>
    </p:spTree>
    <p:extLst>
      <p:ext uri="{BB962C8B-B14F-4D97-AF65-F5344CB8AC3E}">
        <p14:creationId xmlns:p14="http://schemas.microsoft.com/office/powerpoint/2010/main" val="41094402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1004C0-A390-42E7-5497-D50D83C112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C3B7DE-C1DD-F4CA-092D-E3D522B7FBD0}"/>
              </a:ext>
            </a:extLst>
          </p:cNvPr>
          <p:cNvSpPr>
            <a:spLocks noGrp="1"/>
          </p:cNvSpPr>
          <p:nvPr>
            <p:ph type="title"/>
          </p:nvPr>
        </p:nvSpPr>
        <p:spPr>
          <a:xfrm>
            <a:off x="517526" y="489480"/>
            <a:ext cx="4806949" cy="461665"/>
          </a:xfrm>
        </p:spPr>
        <p:txBody>
          <a:bodyPr/>
          <a:lstStyle/>
          <a:p>
            <a:r>
              <a:rPr lang="en-GB" dirty="0"/>
              <a:t>Key dates</a:t>
            </a:r>
          </a:p>
        </p:txBody>
      </p:sp>
    </p:spTree>
    <p:extLst>
      <p:ext uri="{BB962C8B-B14F-4D97-AF65-F5344CB8AC3E}">
        <p14:creationId xmlns:p14="http://schemas.microsoft.com/office/powerpoint/2010/main" val="21338214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96F481C-E447-E273-1BB4-FD42B0268DCF}"/>
              </a:ext>
            </a:extLst>
          </p:cNvPr>
          <p:cNvSpPr>
            <a:spLocks noGrp="1"/>
          </p:cNvSpPr>
          <p:nvPr>
            <p:ph type="title"/>
          </p:nvPr>
        </p:nvSpPr>
        <p:spPr/>
        <p:txBody>
          <a:bodyPr/>
          <a:lstStyle/>
          <a:p>
            <a:r>
              <a:rPr lang="en-GB" dirty="0"/>
              <a:t>Key dates - Materials</a:t>
            </a:r>
          </a:p>
        </p:txBody>
      </p:sp>
      <p:sp>
        <p:nvSpPr>
          <p:cNvPr id="5" name="Content Placeholder 2">
            <a:extLst>
              <a:ext uri="{FF2B5EF4-FFF2-40B4-BE49-F238E27FC236}">
                <a16:creationId xmlns:a16="http://schemas.microsoft.com/office/drawing/2014/main" id="{DCDEF984-639A-1058-C45C-00A4E963EB5D}"/>
              </a:ext>
            </a:extLst>
          </p:cNvPr>
          <p:cNvSpPr txBox="1">
            <a:spLocks/>
          </p:cNvSpPr>
          <p:nvPr/>
        </p:nvSpPr>
        <p:spPr>
          <a:xfrm>
            <a:off x="516834" y="1271244"/>
            <a:ext cx="10551215" cy="5097275"/>
          </a:xfrm>
          <a:prstGeom prst="rect">
            <a:avLst/>
          </a:prstGeom>
        </p:spPr>
        <p:txBody>
          <a:bodyPr lIns="91440" tIns="45720" rIns="91440" bIns="45720" anchor="t"/>
          <a:lstStyle>
            <a:lvl1pPr marL="0" indent="0" algn="l" defTabSz="914400" rtl="0" eaLnBrk="1" latinLnBrk="0" hangingPunct="1">
              <a:lnSpc>
                <a:spcPct val="114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2pPr>
            <a:lvl3pPr marL="684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3pPr>
            <a:lvl4pPr marL="1026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4pPr>
            <a:lvl5pPr marL="1332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795" lvl="1">
              <a:lnSpc>
                <a:spcPct val="113999"/>
              </a:lnSpc>
              <a:buClr>
                <a:schemeClr val="tx2"/>
              </a:buClr>
            </a:pPr>
            <a:r>
              <a:rPr lang="en-GB" dirty="0">
                <a:cs typeface="Arial"/>
              </a:rPr>
              <a:t>Detailed timelines will also be made available in the Survey handbook</a:t>
            </a:r>
          </a:p>
        </p:txBody>
      </p:sp>
      <p:graphicFrame>
        <p:nvGraphicFramePr>
          <p:cNvPr id="6" name="Table 5">
            <a:extLst>
              <a:ext uri="{FF2B5EF4-FFF2-40B4-BE49-F238E27FC236}">
                <a16:creationId xmlns:a16="http://schemas.microsoft.com/office/drawing/2014/main" id="{2EBEEE0C-057A-E18A-F2AD-B2B9A4C5DDB2}"/>
              </a:ext>
            </a:extLst>
          </p:cNvPr>
          <p:cNvGraphicFramePr>
            <a:graphicFrameLocks noGrp="1"/>
          </p:cNvGraphicFramePr>
          <p:nvPr>
            <p:extLst>
              <p:ext uri="{D42A27DB-BD31-4B8C-83A1-F6EECF244321}">
                <p14:modId xmlns:p14="http://schemas.microsoft.com/office/powerpoint/2010/main" val="3296638028"/>
              </p:ext>
            </p:extLst>
          </p:nvPr>
        </p:nvGraphicFramePr>
        <p:xfrm>
          <a:off x="527122" y="1893004"/>
          <a:ext cx="11155362" cy="3840480"/>
        </p:xfrm>
        <a:graphic>
          <a:graphicData uri="http://schemas.openxmlformats.org/drawingml/2006/table">
            <a:tbl>
              <a:tblPr firstRow="1" bandRow="1">
                <a:tableStyleId>{5C22544A-7EE6-4342-B048-85BDC9FD1C3A}</a:tableStyleId>
              </a:tblPr>
              <a:tblGrid>
                <a:gridCol w="5770064">
                  <a:extLst>
                    <a:ext uri="{9D8B030D-6E8A-4147-A177-3AD203B41FA5}">
                      <a16:colId xmlns:a16="http://schemas.microsoft.com/office/drawing/2014/main" val="3848170637"/>
                    </a:ext>
                  </a:extLst>
                </a:gridCol>
                <a:gridCol w="5385298">
                  <a:extLst>
                    <a:ext uri="{9D8B030D-6E8A-4147-A177-3AD203B41FA5}">
                      <a16:colId xmlns:a16="http://schemas.microsoft.com/office/drawing/2014/main" val="3953280985"/>
                    </a:ext>
                  </a:extLst>
                </a:gridCol>
              </a:tblGrid>
              <a:tr h="338279">
                <a:tc>
                  <a:txBody>
                    <a:bodyPr/>
                    <a:lstStyle/>
                    <a:p>
                      <a:r>
                        <a:rPr lang="en-GB" sz="1800" dirty="0"/>
                        <a:t>Activity</a:t>
                      </a:r>
                    </a:p>
                  </a:txBody>
                  <a:tcPr/>
                </a:tc>
                <a:tc>
                  <a:txBody>
                    <a:bodyPr/>
                    <a:lstStyle/>
                    <a:p>
                      <a:r>
                        <a:rPr lang="en-GB" sz="1800" dirty="0"/>
                        <a:t>Date</a:t>
                      </a:r>
                    </a:p>
                  </a:txBody>
                  <a:tcPr/>
                </a:tc>
                <a:extLst>
                  <a:ext uri="{0D108BD9-81ED-4DB2-BD59-A6C34878D82A}">
                    <a16:rowId xmlns:a16="http://schemas.microsoft.com/office/drawing/2014/main" val="3367710767"/>
                  </a:ext>
                </a:extLst>
              </a:tr>
              <a:tr h="338279">
                <a:tc>
                  <a:txBody>
                    <a:bodyPr/>
                    <a:lstStyle/>
                    <a:p>
                      <a:r>
                        <a:rPr lang="en-GB" sz="1800" b="0" dirty="0"/>
                        <a:t>Dissent posters (translations)</a:t>
                      </a:r>
                    </a:p>
                  </a:txBody>
                  <a:tcPr anchor="ctr"/>
                </a:tc>
                <a:tc>
                  <a:txBody>
                    <a:bodyPr/>
                    <a:lstStyle/>
                    <a:p>
                      <a:r>
                        <a:rPr lang="en-GB" sz="1800" b="0" dirty="0"/>
                        <a:t>19 January 2026</a:t>
                      </a:r>
                    </a:p>
                  </a:txBody>
                  <a:tcPr anchor="ctr"/>
                </a:tc>
                <a:extLst>
                  <a:ext uri="{0D108BD9-81ED-4DB2-BD59-A6C34878D82A}">
                    <a16:rowId xmlns:a16="http://schemas.microsoft.com/office/drawing/2014/main" val="993719590"/>
                  </a:ext>
                </a:extLst>
              </a:tr>
              <a:tr h="338279">
                <a:tc>
                  <a:txBody>
                    <a:bodyPr/>
                    <a:lstStyle/>
                    <a:p>
                      <a:r>
                        <a:rPr lang="en-GB" sz="1800" b="0" dirty="0"/>
                        <a:t>Trust webinar 2: development</a:t>
                      </a:r>
                    </a:p>
                  </a:txBody>
                  <a:tcPr anchor="ctr"/>
                </a:tc>
                <a:tc>
                  <a:txBody>
                    <a:bodyPr/>
                    <a:lstStyle/>
                    <a:p>
                      <a:r>
                        <a:rPr lang="en-GB" sz="1800" b="0" dirty="0"/>
                        <a:t>5</a:t>
                      </a:r>
                      <a:r>
                        <a:rPr lang="en-GB" sz="1800" b="0" baseline="30000" dirty="0"/>
                        <a:t> </a:t>
                      </a:r>
                      <a:r>
                        <a:rPr lang="en-GB" sz="1800" b="0" dirty="0"/>
                        <a:t>February 2026</a:t>
                      </a:r>
                    </a:p>
                  </a:txBody>
                  <a:tcPr anchor="ctr"/>
                </a:tc>
                <a:extLst>
                  <a:ext uri="{0D108BD9-81ED-4DB2-BD59-A6C34878D82A}">
                    <a16:rowId xmlns:a16="http://schemas.microsoft.com/office/drawing/2014/main" val="859023614"/>
                  </a:ext>
                </a:extLst>
              </a:tr>
              <a:tr h="3382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t>Share </a:t>
                      </a:r>
                      <a:r>
                        <a:rPr lang="en-GB" sz="1800" b="0" u="sng" dirty="0"/>
                        <a:t>draft</a:t>
                      </a:r>
                      <a:r>
                        <a:rPr lang="en-GB" sz="1800" b="0" dirty="0"/>
                        <a:t> patient-facing materials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0" dirty="0"/>
                        <a:t>March 2026</a:t>
                      </a:r>
                    </a:p>
                  </a:txBody>
                  <a:tcPr anchor="ctr"/>
                </a:tc>
                <a:extLst>
                  <a:ext uri="{0D108BD9-81ED-4DB2-BD59-A6C34878D82A}">
                    <a16:rowId xmlns:a16="http://schemas.microsoft.com/office/drawing/2014/main" val="2783469980"/>
                  </a:ext>
                </a:extLst>
              </a:tr>
              <a:tr h="338279">
                <a:tc>
                  <a:txBody>
                    <a:bodyPr/>
                    <a:lstStyle/>
                    <a:p>
                      <a:r>
                        <a:rPr lang="en-GB" sz="1800" b="0" dirty="0"/>
                        <a:t>Contractor briefing 2</a:t>
                      </a:r>
                    </a:p>
                  </a:txBody>
                  <a:tcPr anchor="ctr"/>
                </a:tc>
                <a:tc>
                  <a:txBody>
                    <a:bodyPr/>
                    <a:lstStyle/>
                    <a:p>
                      <a:r>
                        <a:rPr lang="en-GB" sz="1800" b="0" dirty="0"/>
                        <a:t>14 May 2026</a:t>
                      </a:r>
                    </a:p>
                  </a:txBody>
                  <a:tcPr anchor="ctr"/>
                </a:tc>
                <a:extLst>
                  <a:ext uri="{0D108BD9-81ED-4DB2-BD59-A6C34878D82A}">
                    <a16:rowId xmlns:a16="http://schemas.microsoft.com/office/drawing/2014/main" val="921982346"/>
                  </a:ext>
                </a:extLst>
              </a:tr>
              <a:tr h="338279">
                <a:tc>
                  <a:txBody>
                    <a:bodyPr/>
                    <a:lstStyle/>
                    <a:p>
                      <a:r>
                        <a:rPr lang="en-GB" sz="1800" b="0" dirty="0"/>
                        <a:t>Trust webinar: survey method, sampling, requirements</a:t>
                      </a:r>
                    </a:p>
                  </a:txBody>
                  <a:tcPr anchor="ctr"/>
                </a:tc>
                <a:tc>
                  <a:txBody>
                    <a:bodyPr/>
                    <a:lstStyle/>
                    <a:p>
                      <a:r>
                        <a:rPr lang="en-GB" sz="1800" b="0" dirty="0"/>
                        <a:t>19 May 2026</a:t>
                      </a:r>
                    </a:p>
                  </a:txBody>
                  <a:tcPr anchor="ctr"/>
                </a:tc>
                <a:extLst>
                  <a:ext uri="{0D108BD9-81ED-4DB2-BD59-A6C34878D82A}">
                    <a16:rowId xmlns:a16="http://schemas.microsoft.com/office/drawing/2014/main" val="2920082579"/>
                  </a:ext>
                </a:extLst>
              </a:tr>
              <a:tr h="338279">
                <a:tc>
                  <a:txBody>
                    <a:bodyPr/>
                    <a:lstStyle/>
                    <a:p>
                      <a:r>
                        <a:rPr lang="en-GB" sz="1800" b="0" dirty="0"/>
                        <a:t>Section 251 (approval)</a:t>
                      </a:r>
                    </a:p>
                  </a:txBody>
                  <a:tcPr anchor="ctr"/>
                </a:tc>
                <a:tc>
                  <a:txBody>
                    <a:bodyPr/>
                    <a:lstStyle/>
                    <a:p>
                      <a:r>
                        <a:rPr lang="en-GB" sz="1800" b="0" dirty="0"/>
                        <a:t>April 2026</a:t>
                      </a:r>
                    </a:p>
                  </a:txBody>
                  <a:tcPr anchor="ctr"/>
                </a:tc>
                <a:extLst>
                  <a:ext uri="{0D108BD9-81ED-4DB2-BD59-A6C34878D82A}">
                    <a16:rowId xmlns:a16="http://schemas.microsoft.com/office/drawing/2014/main" val="4012439267"/>
                  </a:ext>
                </a:extLst>
              </a:tr>
              <a:tr h="338279">
                <a:tc>
                  <a:txBody>
                    <a:bodyPr/>
                    <a:lstStyle/>
                    <a:p>
                      <a:r>
                        <a:rPr lang="en-GB" sz="1800" b="0" dirty="0"/>
                        <a:t>Publication of sampling materials (following section 251 approval)</a:t>
                      </a:r>
                    </a:p>
                  </a:txBody>
                  <a:tcPr anchor="ctr"/>
                </a:tc>
                <a:tc>
                  <a:txBody>
                    <a:bodyPr/>
                    <a:lstStyle/>
                    <a:p>
                      <a:r>
                        <a:rPr lang="en-GB" sz="1800" b="0" dirty="0"/>
                        <a:t>April 2026</a:t>
                      </a:r>
                    </a:p>
                  </a:txBody>
                  <a:tcPr anchor="ctr"/>
                </a:tc>
                <a:extLst>
                  <a:ext uri="{0D108BD9-81ED-4DB2-BD59-A6C34878D82A}">
                    <a16:rowId xmlns:a16="http://schemas.microsoft.com/office/drawing/2014/main" val="3350824045"/>
                  </a:ext>
                </a:extLst>
              </a:tr>
              <a:tr h="338279">
                <a:tc>
                  <a:txBody>
                    <a:bodyPr/>
                    <a:lstStyle/>
                    <a:p>
                      <a:r>
                        <a:rPr lang="en-GB" sz="1800" b="0" dirty="0"/>
                        <a:t>Publication of patient facing materials (following section 251 approval)</a:t>
                      </a:r>
                    </a:p>
                  </a:txBody>
                  <a:tcPr anchor="ctr"/>
                </a:tc>
                <a:tc>
                  <a:txBody>
                    <a:bodyPr/>
                    <a:lstStyle/>
                    <a:p>
                      <a:r>
                        <a:rPr lang="en-GB" sz="1800" b="0" dirty="0"/>
                        <a:t>May 2026</a:t>
                      </a:r>
                    </a:p>
                  </a:txBody>
                  <a:tcPr anchor="ctr"/>
                </a:tc>
                <a:extLst>
                  <a:ext uri="{0D108BD9-81ED-4DB2-BD59-A6C34878D82A}">
                    <a16:rowId xmlns:a16="http://schemas.microsoft.com/office/drawing/2014/main" val="884455580"/>
                  </a:ext>
                </a:extLst>
              </a:tr>
            </a:tbl>
          </a:graphicData>
        </a:graphic>
      </p:graphicFrame>
    </p:spTree>
    <p:extLst>
      <p:ext uri="{BB962C8B-B14F-4D97-AF65-F5344CB8AC3E}">
        <p14:creationId xmlns:p14="http://schemas.microsoft.com/office/powerpoint/2010/main" val="4914813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F5BE1E-0A28-B659-FF6D-A91E0AF8418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E07F672-387B-BA1B-4ABF-7B185C73E894}"/>
              </a:ext>
            </a:extLst>
          </p:cNvPr>
          <p:cNvSpPr>
            <a:spLocks noGrp="1"/>
          </p:cNvSpPr>
          <p:nvPr>
            <p:ph type="title"/>
          </p:nvPr>
        </p:nvSpPr>
        <p:spPr/>
        <p:txBody>
          <a:bodyPr/>
          <a:lstStyle/>
          <a:p>
            <a:r>
              <a:rPr lang="en-GB" dirty="0"/>
              <a:t>Key dates - Sampling and fieldwork</a:t>
            </a:r>
          </a:p>
        </p:txBody>
      </p:sp>
      <p:sp>
        <p:nvSpPr>
          <p:cNvPr id="5" name="Content Placeholder 2">
            <a:extLst>
              <a:ext uri="{FF2B5EF4-FFF2-40B4-BE49-F238E27FC236}">
                <a16:creationId xmlns:a16="http://schemas.microsoft.com/office/drawing/2014/main" id="{C63BD99F-B7D5-792D-C6D3-95C3B3CF56E1}"/>
              </a:ext>
            </a:extLst>
          </p:cNvPr>
          <p:cNvSpPr txBox="1">
            <a:spLocks/>
          </p:cNvSpPr>
          <p:nvPr/>
        </p:nvSpPr>
        <p:spPr>
          <a:xfrm>
            <a:off x="516834" y="1271244"/>
            <a:ext cx="10551215" cy="5097275"/>
          </a:xfrm>
          <a:prstGeom prst="rect">
            <a:avLst/>
          </a:prstGeom>
        </p:spPr>
        <p:txBody>
          <a:bodyPr lIns="91440" tIns="45720" rIns="91440" bIns="45720" anchor="t"/>
          <a:lstStyle>
            <a:lvl1pPr marL="0" indent="0" algn="l" defTabSz="914400" rtl="0" eaLnBrk="1" latinLnBrk="0" hangingPunct="1">
              <a:lnSpc>
                <a:spcPct val="114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2pPr>
            <a:lvl3pPr marL="684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3pPr>
            <a:lvl4pPr marL="1026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4pPr>
            <a:lvl5pPr marL="1332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795" lvl="1">
              <a:lnSpc>
                <a:spcPct val="113999"/>
              </a:lnSpc>
              <a:buClr>
                <a:schemeClr val="tx2"/>
              </a:buClr>
            </a:pPr>
            <a:r>
              <a:rPr lang="en-GB" dirty="0">
                <a:cs typeface="Arial"/>
              </a:rPr>
              <a:t>Detailed timelines will also be made available in the Survey handbook</a:t>
            </a:r>
          </a:p>
        </p:txBody>
      </p:sp>
      <p:graphicFrame>
        <p:nvGraphicFramePr>
          <p:cNvPr id="2" name="Table 1">
            <a:extLst>
              <a:ext uri="{FF2B5EF4-FFF2-40B4-BE49-F238E27FC236}">
                <a16:creationId xmlns:a16="http://schemas.microsoft.com/office/drawing/2014/main" id="{1C898664-4BAA-F9EB-64AB-05A4248A54DD}"/>
              </a:ext>
            </a:extLst>
          </p:cNvPr>
          <p:cNvGraphicFramePr>
            <a:graphicFrameLocks noGrp="1"/>
          </p:cNvGraphicFramePr>
          <p:nvPr>
            <p:extLst>
              <p:ext uri="{D42A27DB-BD31-4B8C-83A1-F6EECF244321}">
                <p14:modId xmlns:p14="http://schemas.microsoft.com/office/powerpoint/2010/main" val="2744522672"/>
              </p:ext>
            </p:extLst>
          </p:nvPr>
        </p:nvGraphicFramePr>
        <p:xfrm>
          <a:off x="537410" y="1893004"/>
          <a:ext cx="11155362" cy="3291840"/>
        </p:xfrm>
        <a:graphic>
          <a:graphicData uri="http://schemas.openxmlformats.org/drawingml/2006/table">
            <a:tbl>
              <a:tblPr firstRow="1" bandRow="1">
                <a:tableStyleId>{5C22544A-7EE6-4342-B048-85BDC9FD1C3A}</a:tableStyleId>
              </a:tblPr>
              <a:tblGrid>
                <a:gridCol w="5770064">
                  <a:extLst>
                    <a:ext uri="{9D8B030D-6E8A-4147-A177-3AD203B41FA5}">
                      <a16:colId xmlns:a16="http://schemas.microsoft.com/office/drawing/2014/main" val="3848170637"/>
                    </a:ext>
                  </a:extLst>
                </a:gridCol>
                <a:gridCol w="5385298">
                  <a:extLst>
                    <a:ext uri="{9D8B030D-6E8A-4147-A177-3AD203B41FA5}">
                      <a16:colId xmlns:a16="http://schemas.microsoft.com/office/drawing/2014/main" val="3953280985"/>
                    </a:ext>
                  </a:extLst>
                </a:gridCol>
              </a:tblGrid>
              <a:tr h="338279">
                <a:tc>
                  <a:txBody>
                    <a:bodyPr/>
                    <a:lstStyle/>
                    <a:p>
                      <a:r>
                        <a:rPr lang="en-GB" sz="1800" dirty="0"/>
                        <a:t>Activity</a:t>
                      </a:r>
                    </a:p>
                  </a:txBody>
                  <a:tcPr/>
                </a:tc>
                <a:tc>
                  <a:txBody>
                    <a:bodyPr/>
                    <a:lstStyle/>
                    <a:p>
                      <a:r>
                        <a:rPr lang="en-GB" sz="1800" dirty="0"/>
                        <a:t>Date</a:t>
                      </a:r>
                    </a:p>
                  </a:txBody>
                  <a:tcPr/>
                </a:tc>
                <a:extLst>
                  <a:ext uri="{0D108BD9-81ED-4DB2-BD59-A6C34878D82A}">
                    <a16:rowId xmlns:a16="http://schemas.microsoft.com/office/drawing/2014/main" val="3367710767"/>
                  </a:ext>
                </a:extLst>
              </a:tr>
              <a:tr h="338279">
                <a:tc>
                  <a:txBody>
                    <a:bodyPr/>
                    <a:lstStyle/>
                    <a:p>
                      <a:r>
                        <a:rPr lang="en-GB" sz="1800" b="0" dirty="0"/>
                        <a:t>Samples drawn by trusts</a:t>
                      </a:r>
                    </a:p>
                  </a:txBody>
                  <a:tcPr anchor="ctr"/>
                </a:tc>
                <a:tc>
                  <a:txBody>
                    <a:bodyPr/>
                    <a:lstStyle/>
                    <a:p>
                      <a:r>
                        <a:rPr lang="en-GB" sz="1800" b="0" dirty="0"/>
                        <a:t>June 2026</a:t>
                      </a:r>
                    </a:p>
                  </a:txBody>
                  <a:tcPr anchor="ctr"/>
                </a:tc>
                <a:extLst>
                  <a:ext uri="{0D108BD9-81ED-4DB2-BD59-A6C34878D82A}">
                    <a16:rowId xmlns:a16="http://schemas.microsoft.com/office/drawing/2014/main" val="878633313"/>
                  </a:ext>
                </a:extLst>
              </a:tr>
              <a:tr h="338279">
                <a:tc>
                  <a:txBody>
                    <a:bodyPr/>
                    <a:lstStyle/>
                    <a:p>
                      <a:r>
                        <a:rPr lang="en-GB" sz="1800" b="0" dirty="0"/>
                        <a:t>Sample checking (SCC)</a:t>
                      </a:r>
                    </a:p>
                  </a:txBody>
                  <a:tcPr anchor="ctr"/>
                </a:tc>
                <a:tc>
                  <a:txBody>
                    <a:bodyPr/>
                    <a:lstStyle/>
                    <a:p>
                      <a:r>
                        <a:rPr lang="en-GB" sz="1800" b="0"/>
                        <a:t>June </a:t>
                      </a:r>
                      <a:r>
                        <a:rPr lang="en-GB" sz="1800" b="0" dirty="0"/>
                        <a:t>2026</a:t>
                      </a:r>
                    </a:p>
                  </a:txBody>
                  <a:tcPr anchor="ctr"/>
                </a:tc>
                <a:extLst>
                  <a:ext uri="{0D108BD9-81ED-4DB2-BD59-A6C34878D82A}">
                    <a16:rowId xmlns:a16="http://schemas.microsoft.com/office/drawing/2014/main" val="3066530284"/>
                  </a:ext>
                </a:extLst>
              </a:tr>
              <a:tr h="338279">
                <a:tc>
                  <a:txBody>
                    <a:bodyPr/>
                    <a:lstStyle/>
                    <a:p>
                      <a:r>
                        <a:rPr lang="en-GB" sz="1800" b="0" dirty="0"/>
                        <a:t>Deadline to submit samples to SCC</a:t>
                      </a:r>
                    </a:p>
                  </a:txBody>
                  <a:tcPr anchor="ctr"/>
                </a:tc>
                <a:tc>
                  <a:txBody>
                    <a:bodyPr/>
                    <a:lstStyle/>
                    <a:p>
                      <a:r>
                        <a:rPr lang="en-GB" sz="1800" b="0" dirty="0"/>
                        <a:t>30 June 2026</a:t>
                      </a:r>
                    </a:p>
                  </a:txBody>
                  <a:tcPr anchor="ctr"/>
                </a:tc>
                <a:extLst>
                  <a:ext uri="{0D108BD9-81ED-4DB2-BD59-A6C34878D82A}">
                    <a16:rowId xmlns:a16="http://schemas.microsoft.com/office/drawing/2014/main" val="1995581607"/>
                  </a:ext>
                </a:extLst>
              </a:tr>
              <a:tr h="338279">
                <a:tc>
                  <a:txBody>
                    <a:bodyPr/>
                    <a:lstStyle/>
                    <a:p>
                      <a:r>
                        <a:rPr lang="en-GB" sz="1800" b="0" dirty="0"/>
                        <a:t>Fieldwork (15 weeks)</a:t>
                      </a:r>
                    </a:p>
                  </a:txBody>
                  <a:tcPr anchor="ctr"/>
                </a:tc>
                <a:tc>
                  <a:txBody>
                    <a:bodyPr/>
                    <a:lstStyle/>
                    <a:p>
                      <a:r>
                        <a:rPr lang="en-GB" sz="1800" b="0" dirty="0"/>
                        <a:t>July – October 2026</a:t>
                      </a:r>
                    </a:p>
                  </a:txBody>
                  <a:tcPr anchor="ctr"/>
                </a:tc>
                <a:extLst>
                  <a:ext uri="{0D108BD9-81ED-4DB2-BD59-A6C34878D82A}">
                    <a16:rowId xmlns:a16="http://schemas.microsoft.com/office/drawing/2014/main" val="2920082579"/>
                  </a:ext>
                </a:extLst>
              </a:tr>
              <a:tr h="338279">
                <a:tc>
                  <a:txBody>
                    <a:bodyPr/>
                    <a:lstStyle/>
                    <a:p>
                      <a:r>
                        <a:rPr lang="en-GB" sz="1800" b="0" dirty="0"/>
                        <a:t>Weekly monitoring sheet signed off and published</a:t>
                      </a:r>
                    </a:p>
                  </a:txBody>
                  <a:tcPr anchor="ctr"/>
                </a:tc>
                <a:tc>
                  <a:txBody>
                    <a:bodyPr/>
                    <a:lstStyle/>
                    <a:p>
                      <a:r>
                        <a:rPr lang="en-GB" sz="1800" b="0" dirty="0"/>
                        <a:t>June 2026</a:t>
                      </a:r>
                    </a:p>
                  </a:txBody>
                  <a:tcPr anchor="ctr"/>
                </a:tc>
                <a:extLst>
                  <a:ext uri="{0D108BD9-81ED-4DB2-BD59-A6C34878D82A}">
                    <a16:rowId xmlns:a16="http://schemas.microsoft.com/office/drawing/2014/main" val="4012439267"/>
                  </a:ext>
                </a:extLst>
              </a:tr>
              <a:tr h="338279">
                <a:tc>
                  <a:txBody>
                    <a:bodyPr/>
                    <a:lstStyle/>
                    <a:p>
                      <a:r>
                        <a:rPr lang="en-GB" sz="1800" b="0" dirty="0"/>
                        <a:t>Interim data submission</a:t>
                      </a:r>
                    </a:p>
                  </a:txBody>
                  <a:tcPr anchor="ctr"/>
                </a:tc>
                <a:tc>
                  <a:txBody>
                    <a:bodyPr/>
                    <a:lstStyle/>
                    <a:p>
                      <a:r>
                        <a:rPr lang="en-GB" sz="1800" b="0" dirty="0"/>
                        <a:t>August 2026</a:t>
                      </a:r>
                    </a:p>
                  </a:txBody>
                  <a:tcPr anchor="ctr"/>
                </a:tc>
                <a:extLst>
                  <a:ext uri="{0D108BD9-81ED-4DB2-BD59-A6C34878D82A}">
                    <a16:rowId xmlns:a16="http://schemas.microsoft.com/office/drawing/2014/main" val="3350824045"/>
                  </a:ext>
                </a:extLst>
              </a:tr>
              <a:tr h="338279">
                <a:tc>
                  <a:txBody>
                    <a:bodyPr/>
                    <a:lstStyle/>
                    <a:p>
                      <a:r>
                        <a:rPr lang="en-GB" sz="1800" b="0" dirty="0"/>
                        <a:t>Final data submission</a:t>
                      </a:r>
                    </a:p>
                  </a:txBody>
                  <a:tcPr anchor="ctr"/>
                </a:tc>
                <a:tc>
                  <a:txBody>
                    <a:bodyPr/>
                    <a:lstStyle/>
                    <a:p>
                      <a:r>
                        <a:rPr lang="en-GB" sz="1800" b="0" dirty="0"/>
                        <a:t>End of October 2026</a:t>
                      </a:r>
                    </a:p>
                  </a:txBody>
                  <a:tcPr anchor="ctr"/>
                </a:tc>
                <a:extLst>
                  <a:ext uri="{0D108BD9-81ED-4DB2-BD59-A6C34878D82A}">
                    <a16:rowId xmlns:a16="http://schemas.microsoft.com/office/drawing/2014/main" val="884455580"/>
                  </a:ext>
                </a:extLst>
              </a:tr>
              <a:tr h="338279">
                <a:tc>
                  <a:txBody>
                    <a:bodyPr/>
                    <a:lstStyle/>
                    <a:p>
                      <a:r>
                        <a:rPr lang="en-GB" sz="1800" b="0" dirty="0"/>
                        <a:t>Publication</a:t>
                      </a:r>
                    </a:p>
                  </a:txBody>
                  <a:tcPr anchor="ctr"/>
                </a:tc>
                <a:tc>
                  <a:txBody>
                    <a:bodyPr/>
                    <a:lstStyle/>
                    <a:p>
                      <a:r>
                        <a:rPr lang="en-GB" sz="1800" b="0" dirty="0"/>
                        <a:t>TBC</a:t>
                      </a:r>
                    </a:p>
                  </a:txBody>
                  <a:tcPr anchor="ctr"/>
                </a:tc>
                <a:extLst>
                  <a:ext uri="{0D108BD9-81ED-4DB2-BD59-A6C34878D82A}">
                    <a16:rowId xmlns:a16="http://schemas.microsoft.com/office/drawing/2014/main" val="1159025534"/>
                  </a:ext>
                </a:extLst>
              </a:tr>
            </a:tbl>
          </a:graphicData>
        </a:graphic>
      </p:graphicFrame>
    </p:spTree>
    <p:extLst>
      <p:ext uri="{BB962C8B-B14F-4D97-AF65-F5344CB8AC3E}">
        <p14:creationId xmlns:p14="http://schemas.microsoft.com/office/powerpoint/2010/main" val="12705222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334E9-82F5-4090-2217-D6B55871FA71}"/>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0FF5F2E5-59D6-CF58-2F5F-1BC89982DFE4}"/>
              </a:ext>
            </a:extLst>
          </p:cNvPr>
          <p:cNvSpPr/>
          <p:nvPr/>
        </p:nvSpPr>
        <p:spPr>
          <a:xfrm>
            <a:off x="10668000" y="6010275"/>
            <a:ext cx="1400175" cy="762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4357803D-583E-039E-3E34-BAE40C3BD945}"/>
              </a:ext>
            </a:extLst>
          </p:cNvPr>
          <p:cNvSpPr>
            <a:spLocks noGrp="1"/>
          </p:cNvSpPr>
          <p:nvPr>
            <p:ph type="title"/>
          </p:nvPr>
        </p:nvSpPr>
        <p:spPr>
          <a:xfrm>
            <a:off x="518319" y="2967335"/>
            <a:ext cx="11155361" cy="461665"/>
          </a:xfrm>
          <a:noFill/>
        </p:spPr>
        <p:txBody>
          <a:bodyPr/>
          <a:lstStyle/>
          <a:p>
            <a:pPr algn="ctr"/>
            <a:r>
              <a:rPr lang="en-GB" dirty="0"/>
              <a:t>Any other points for discussion?</a:t>
            </a:r>
          </a:p>
        </p:txBody>
      </p:sp>
    </p:spTree>
    <p:extLst>
      <p:ext uri="{BB962C8B-B14F-4D97-AF65-F5344CB8AC3E}">
        <p14:creationId xmlns:p14="http://schemas.microsoft.com/office/powerpoint/2010/main" val="21028377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54C682BB-9A78-42AF-5A32-B15235579872}"/>
              </a:ext>
            </a:extLst>
          </p:cNvPr>
          <p:cNvSpPr txBox="1">
            <a:spLocks/>
          </p:cNvSpPr>
          <p:nvPr/>
        </p:nvSpPr>
        <p:spPr>
          <a:xfrm>
            <a:off x="317500" y="1465555"/>
            <a:ext cx="5321300" cy="1639595"/>
          </a:xfrm>
          <a:prstGeom prst="rect">
            <a:avLst/>
          </a:prstGeom>
        </p:spPr>
        <p:txBody>
          <a:bodyPr/>
          <a:lstStyle>
            <a:lvl1pPr marL="0" indent="0" algn="l" defTabSz="914400" rtl="0" eaLnBrk="1" latinLnBrk="0" hangingPunct="1">
              <a:lnSpc>
                <a:spcPct val="114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2pPr>
            <a:lvl3pPr marL="684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3pPr>
            <a:lvl4pPr marL="1026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4pPr>
            <a:lvl5pPr marL="1332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buNone/>
            </a:pPr>
            <a:r>
              <a:rPr lang="en-GB" sz="1400" b="1" dirty="0"/>
              <a:t>If you have any further thoughts or queries, please contact us at</a:t>
            </a:r>
          </a:p>
          <a:p>
            <a:pPr marL="0" lvl="1" indent="0">
              <a:buNone/>
            </a:pPr>
            <a:endParaRPr lang="en-GB" sz="1400" b="1" dirty="0">
              <a:solidFill>
                <a:srgbClr val="007B4E"/>
              </a:solidFill>
            </a:endParaRPr>
          </a:p>
          <a:p>
            <a:pPr marL="0" lvl="1" indent="0">
              <a:buNone/>
            </a:pPr>
            <a:r>
              <a:rPr lang="en-GB" sz="1400" b="1" dirty="0">
                <a:solidFill>
                  <a:srgbClr val="007B4E"/>
                </a:solidFill>
              </a:rPr>
              <a:t>cyp@surveycoordination.com</a:t>
            </a:r>
            <a:endParaRPr lang="en-GB" sz="1200" dirty="0">
              <a:solidFill>
                <a:srgbClr val="007B4E"/>
              </a:solidFill>
            </a:endParaRPr>
          </a:p>
          <a:p>
            <a:pPr lvl="2"/>
            <a:endParaRPr lang="en-US" sz="1400" dirty="0"/>
          </a:p>
          <a:p>
            <a:endParaRPr lang="en-GB" sz="1600" dirty="0"/>
          </a:p>
        </p:txBody>
      </p:sp>
    </p:spTree>
    <p:extLst>
      <p:ext uri="{BB962C8B-B14F-4D97-AF65-F5344CB8AC3E}">
        <p14:creationId xmlns:p14="http://schemas.microsoft.com/office/powerpoint/2010/main" val="3450351451"/>
      </p:ext>
    </p:extLst>
  </p:cSld>
  <p:clrMapOvr>
    <a:masterClrMapping/>
  </p:clrMapOvr>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71303B-3C08-9D8A-EF80-AB9FF922B02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6C096CD-EB23-888B-568A-595324876C46}"/>
              </a:ext>
            </a:extLst>
          </p:cNvPr>
          <p:cNvSpPr>
            <a:spLocks noGrp="1"/>
          </p:cNvSpPr>
          <p:nvPr>
            <p:ph type="title"/>
          </p:nvPr>
        </p:nvSpPr>
        <p:spPr/>
        <p:txBody>
          <a:bodyPr/>
          <a:lstStyle/>
          <a:p>
            <a:r>
              <a:rPr lang="en-GB" dirty="0"/>
              <a:t>Contents</a:t>
            </a:r>
          </a:p>
        </p:txBody>
      </p:sp>
      <p:graphicFrame>
        <p:nvGraphicFramePr>
          <p:cNvPr id="13" name="Subtitle 2">
            <a:extLst>
              <a:ext uri="{FF2B5EF4-FFF2-40B4-BE49-F238E27FC236}">
                <a16:creationId xmlns:a16="http://schemas.microsoft.com/office/drawing/2014/main" id="{7C0AC10A-F65B-AE59-0A3F-FF5FFC0BBC35}"/>
              </a:ext>
            </a:extLst>
          </p:cNvPr>
          <p:cNvGraphicFramePr>
            <a:graphicFrameLocks/>
          </p:cNvGraphicFramePr>
          <p:nvPr>
            <p:extLst>
              <p:ext uri="{D42A27DB-BD31-4B8C-83A1-F6EECF244321}">
                <p14:modId xmlns:p14="http://schemas.microsoft.com/office/powerpoint/2010/main" val="1801079517"/>
              </p:ext>
            </p:extLst>
          </p:nvPr>
        </p:nvGraphicFramePr>
        <p:xfrm>
          <a:off x="873488" y="1419629"/>
          <a:ext cx="10447336" cy="33390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19348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41A1C-6695-66A4-9086-FDD4D435B38D}"/>
              </a:ext>
            </a:extLst>
          </p:cNvPr>
          <p:cNvSpPr>
            <a:spLocks noGrp="1"/>
          </p:cNvSpPr>
          <p:nvPr>
            <p:ph type="title"/>
          </p:nvPr>
        </p:nvSpPr>
        <p:spPr/>
        <p:txBody>
          <a:bodyPr/>
          <a:lstStyle/>
          <a:p>
            <a:r>
              <a:rPr lang="en-GB" dirty="0">
                <a:cs typeface="Arial"/>
              </a:rPr>
              <a:t>Overview of CYP26</a:t>
            </a:r>
          </a:p>
        </p:txBody>
      </p:sp>
    </p:spTree>
    <p:extLst>
      <p:ext uri="{BB962C8B-B14F-4D97-AF65-F5344CB8AC3E}">
        <p14:creationId xmlns:p14="http://schemas.microsoft.com/office/powerpoint/2010/main" val="6064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126C2E7-0110-974B-4BB2-A5A91EF39542}"/>
              </a:ext>
            </a:extLst>
          </p:cNvPr>
          <p:cNvSpPr/>
          <p:nvPr/>
        </p:nvSpPr>
        <p:spPr>
          <a:xfrm>
            <a:off x="10630894" y="5963478"/>
            <a:ext cx="1463040" cy="78717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a:extLst>
              <a:ext uri="{FF2B5EF4-FFF2-40B4-BE49-F238E27FC236}">
                <a16:creationId xmlns:a16="http://schemas.microsoft.com/office/drawing/2014/main" id="{83D8F3AE-DE50-5E21-166D-789AE82AEE4A}"/>
              </a:ext>
            </a:extLst>
          </p:cNvPr>
          <p:cNvSpPr>
            <a:spLocks noGrp="1"/>
          </p:cNvSpPr>
          <p:nvPr>
            <p:ph type="title"/>
          </p:nvPr>
        </p:nvSpPr>
        <p:spPr/>
        <p:txBody>
          <a:bodyPr/>
          <a:lstStyle/>
          <a:p>
            <a:r>
              <a:rPr lang="en-GB" dirty="0">
                <a:solidFill>
                  <a:schemeClr val="tx2"/>
                </a:solidFill>
              </a:rPr>
              <a:t>Overview of 2026 Children and Young People's Survey (CYP26) </a:t>
            </a:r>
          </a:p>
        </p:txBody>
      </p:sp>
      <p:sp>
        <p:nvSpPr>
          <p:cNvPr id="3" name="Content Placeholder 2">
            <a:extLst>
              <a:ext uri="{FF2B5EF4-FFF2-40B4-BE49-F238E27FC236}">
                <a16:creationId xmlns:a16="http://schemas.microsoft.com/office/drawing/2014/main" id="{37F61843-D6B8-8299-4EA8-FC0EC7619E62}"/>
              </a:ext>
            </a:extLst>
          </p:cNvPr>
          <p:cNvSpPr txBox="1">
            <a:spLocks/>
          </p:cNvSpPr>
          <p:nvPr/>
        </p:nvSpPr>
        <p:spPr>
          <a:xfrm>
            <a:off x="516834" y="1271245"/>
            <a:ext cx="11420062" cy="5097774"/>
          </a:xfrm>
          <a:prstGeom prst="rect">
            <a:avLst/>
          </a:prstGeom>
        </p:spPr>
        <p:txBody>
          <a:bodyPr lIns="91440" tIns="45720" rIns="91440" bIns="45720" anchor="t"/>
          <a:lstStyle>
            <a:lvl1pPr marL="0" indent="0" algn="l" defTabSz="914400" rtl="0" eaLnBrk="1" latinLnBrk="0" hangingPunct="1">
              <a:lnSpc>
                <a:spcPct val="114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2pPr>
            <a:lvl3pPr marL="684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3pPr>
            <a:lvl4pPr marL="1026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4pPr>
            <a:lvl5pPr marL="1332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buClr>
                <a:schemeClr val="tx2"/>
              </a:buClr>
            </a:pPr>
            <a:r>
              <a:rPr lang="en-GB" sz="1600" b="1" dirty="0">
                <a:solidFill>
                  <a:schemeClr val="tx2"/>
                </a:solidFill>
                <a:cs typeface="Arial"/>
              </a:rPr>
              <a:t>Mixed mode approach</a:t>
            </a:r>
          </a:p>
          <a:p>
            <a:pPr marL="683895" lvl="2">
              <a:lnSpc>
                <a:spcPct val="113999"/>
              </a:lnSpc>
              <a:buClr>
                <a:schemeClr val="tx2"/>
              </a:buClr>
            </a:pPr>
            <a:r>
              <a:rPr lang="en-GB" sz="1600" dirty="0">
                <a:cs typeface="Arial"/>
              </a:rPr>
              <a:t>The survey will remain a mixed-mode approach i.e. online survey and paper questionnaire as per CYP24. The survey will continue the push-to-web approach, with the inclusion of QR codes and website links on cover letters, and SMS texts with survey links. </a:t>
            </a:r>
          </a:p>
          <a:p>
            <a:pPr marL="683895" lvl="2">
              <a:lnSpc>
                <a:spcPct val="113999"/>
              </a:lnSpc>
              <a:buClr>
                <a:schemeClr val="tx2"/>
              </a:buClr>
            </a:pPr>
            <a:r>
              <a:rPr lang="en-GB" sz="1600" dirty="0">
                <a:cs typeface="Arial"/>
              </a:rPr>
              <a:t>The centralised survey tool offered will be for NHS Trusts conducting the survey in-house and contractors not using their own platform. </a:t>
            </a:r>
          </a:p>
          <a:p>
            <a:pPr marL="340995" lvl="2" indent="0">
              <a:lnSpc>
                <a:spcPct val="113999"/>
              </a:lnSpc>
              <a:buClr>
                <a:schemeClr val="tx2"/>
              </a:buClr>
              <a:buNone/>
            </a:pPr>
            <a:endParaRPr lang="en-GB" sz="1600" dirty="0">
              <a:cs typeface="Arial"/>
            </a:endParaRPr>
          </a:p>
          <a:p>
            <a:pPr lvl="1">
              <a:buClr>
                <a:schemeClr val="tx2"/>
              </a:buClr>
            </a:pPr>
            <a:r>
              <a:rPr lang="en-GB" sz="1600" b="1" dirty="0">
                <a:solidFill>
                  <a:schemeClr val="tx2"/>
                </a:solidFill>
                <a:cs typeface="Arial"/>
              </a:rPr>
              <a:t>Accessibility</a:t>
            </a:r>
          </a:p>
          <a:p>
            <a:pPr marL="683895" lvl="2">
              <a:lnSpc>
                <a:spcPct val="113999"/>
              </a:lnSpc>
              <a:buClr>
                <a:schemeClr val="tx2"/>
              </a:buClr>
            </a:pPr>
            <a:r>
              <a:rPr lang="en-GB" sz="1600" dirty="0">
                <a:cs typeface="Arial"/>
              </a:rPr>
              <a:t>The same accessibility options as per 2024 will be provided for the online survey, however the specific languages offered may change.</a:t>
            </a:r>
            <a:endParaRPr lang="en-GB" sz="1600" b="1" dirty="0">
              <a:solidFill>
                <a:schemeClr val="tx2"/>
              </a:solidFill>
              <a:cs typeface="Arial"/>
            </a:endParaRPr>
          </a:p>
          <a:p>
            <a:pPr marL="683895" lvl="2">
              <a:lnSpc>
                <a:spcPct val="113999"/>
              </a:lnSpc>
              <a:buClr>
                <a:schemeClr val="tx2"/>
              </a:buClr>
            </a:pPr>
            <a:r>
              <a:rPr lang="en-GB" sz="1600" dirty="0">
                <a:cs typeface="Arial"/>
              </a:rPr>
              <a:t>For the paper questionnaire, the following options are available upon request: easy-read, large print, braille.</a:t>
            </a:r>
          </a:p>
          <a:p>
            <a:pPr marL="683895" lvl="2">
              <a:lnSpc>
                <a:spcPct val="113999"/>
              </a:lnSpc>
              <a:buClr>
                <a:schemeClr val="tx2"/>
              </a:buClr>
            </a:pPr>
            <a:endParaRPr lang="en-GB" sz="1600" dirty="0">
              <a:cs typeface="Arial"/>
            </a:endParaRPr>
          </a:p>
          <a:p>
            <a:pPr lvl="1">
              <a:buClr>
                <a:schemeClr val="tx2"/>
              </a:buClr>
            </a:pPr>
            <a:r>
              <a:rPr lang="en-GB" sz="1600" b="1" dirty="0">
                <a:solidFill>
                  <a:schemeClr val="tx2"/>
                </a:solidFill>
                <a:cs typeface="Arial"/>
              </a:rPr>
              <a:t>Sampling</a:t>
            </a:r>
          </a:p>
          <a:p>
            <a:pPr marL="683895" lvl="2">
              <a:lnSpc>
                <a:spcPct val="113999"/>
              </a:lnSpc>
              <a:buClr>
                <a:schemeClr val="tx2"/>
              </a:buClr>
            </a:pPr>
            <a:r>
              <a:rPr lang="en-GB" sz="1600" dirty="0">
                <a:cs typeface="Arial"/>
              </a:rPr>
              <a:t>Inpatients and day cases who were admitted to hospital and discharged during March, April or May 2026.</a:t>
            </a:r>
          </a:p>
          <a:p>
            <a:pPr marL="683895" lvl="2">
              <a:lnSpc>
                <a:spcPct val="113999"/>
              </a:lnSpc>
              <a:buClr>
                <a:schemeClr val="tx2"/>
              </a:buClr>
            </a:pPr>
            <a:endParaRPr lang="en-GB" sz="1200" dirty="0">
              <a:cs typeface="Arial"/>
            </a:endParaRPr>
          </a:p>
        </p:txBody>
      </p:sp>
    </p:spTree>
    <p:extLst>
      <p:ext uri="{BB962C8B-B14F-4D97-AF65-F5344CB8AC3E}">
        <p14:creationId xmlns:p14="http://schemas.microsoft.com/office/powerpoint/2010/main" val="1002116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5FF96E-B10E-E625-0AA4-613F941BA6A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0979E6-A54A-23CA-F8E0-83FCEB341FA0}"/>
              </a:ext>
            </a:extLst>
          </p:cNvPr>
          <p:cNvSpPr>
            <a:spLocks noGrp="1"/>
          </p:cNvSpPr>
          <p:nvPr>
            <p:ph type="title"/>
          </p:nvPr>
        </p:nvSpPr>
        <p:spPr/>
        <p:txBody>
          <a:bodyPr/>
          <a:lstStyle/>
          <a:p>
            <a:r>
              <a:rPr lang="en-GB" dirty="0"/>
              <a:t>Feasibility of including 16 – 18 year olds</a:t>
            </a:r>
            <a:br>
              <a:rPr lang="en-GB" dirty="0"/>
            </a:br>
            <a:endParaRPr lang="en-GB" dirty="0"/>
          </a:p>
        </p:txBody>
      </p:sp>
    </p:spTree>
    <p:extLst>
      <p:ext uri="{BB962C8B-B14F-4D97-AF65-F5344CB8AC3E}">
        <p14:creationId xmlns:p14="http://schemas.microsoft.com/office/powerpoint/2010/main" val="3187146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0CB1D5-6D26-25EB-E7A7-99B3ECF12D81}"/>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44AB9075-E096-F3C0-96C8-ECD4D876466F}"/>
              </a:ext>
            </a:extLst>
          </p:cNvPr>
          <p:cNvSpPr>
            <a:spLocks noGrp="1"/>
          </p:cNvSpPr>
          <p:nvPr>
            <p:ph type="title"/>
          </p:nvPr>
        </p:nvSpPr>
        <p:spPr>
          <a:xfrm>
            <a:off x="517526" y="489480"/>
            <a:ext cx="11164958" cy="461665"/>
          </a:xfrm>
          <a:noFill/>
        </p:spPr>
        <p:txBody>
          <a:bodyPr/>
          <a:lstStyle/>
          <a:p>
            <a:r>
              <a:rPr lang="en-GB" dirty="0">
                <a:cs typeface="Arial"/>
              </a:rPr>
              <a:t>Feasibility of including 16-18-year-olds in the survey</a:t>
            </a:r>
            <a:endParaRPr lang="en-GB" dirty="0"/>
          </a:p>
        </p:txBody>
      </p:sp>
      <p:sp>
        <p:nvSpPr>
          <p:cNvPr id="9" name="Content Placeholder 2">
            <a:extLst>
              <a:ext uri="{FF2B5EF4-FFF2-40B4-BE49-F238E27FC236}">
                <a16:creationId xmlns:a16="http://schemas.microsoft.com/office/drawing/2014/main" id="{82091BC4-97F1-6242-80D5-BAEEF6E7374E}"/>
              </a:ext>
            </a:extLst>
          </p:cNvPr>
          <p:cNvSpPr txBox="1">
            <a:spLocks/>
          </p:cNvSpPr>
          <p:nvPr/>
        </p:nvSpPr>
        <p:spPr>
          <a:xfrm>
            <a:off x="437321" y="1257300"/>
            <a:ext cx="10916480" cy="5111220"/>
          </a:xfrm>
          <a:prstGeom prst="rect">
            <a:avLst/>
          </a:prstGeom>
        </p:spPr>
        <p:txBody>
          <a:bodyPr lIns="91440" tIns="45720" rIns="91440" bIns="45720" anchor="t"/>
          <a:lstStyle>
            <a:lvl1pPr marL="0" indent="0" algn="l" defTabSz="914400" rtl="0" eaLnBrk="1" latinLnBrk="0" hangingPunct="1">
              <a:lnSpc>
                <a:spcPct val="114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2pPr>
            <a:lvl3pPr marL="684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3pPr>
            <a:lvl4pPr marL="1026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4pPr>
            <a:lvl5pPr marL="1332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795" lvl="1">
              <a:lnSpc>
                <a:spcPct val="113999"/>
              </a:lnSpc>
            </a:pPr>
            <a:r>
              <a:rPr lang="en-GB" sz="1400" dirty="0">
                <a:cs typeface="Arial"/>
              </a:rPr>
              <a:t>Currently, the survey collects feedback from children and young people aged between 15 days and 15 years. </a:t>
            </a:r>
          </a:p>
          <a:p>
            <a:pPr marL="342795" lvl="1">
              <a:lnSpc>
                <a:spcPct val="113999"/>
              </a:lnSpc>
            </a:pPr>
            <a:r>
              <a:rPr lang="en-GB" sz="1400" dirty="0">
                <a:cs typeface="Arial"/>
              </a:rPr>
              <a:t>There are three age-based questionnaires to do this:</a:t>
            </a:r>
          </a:p>
          <a:p>
            <a:pPr marL="683895" lvl="2">
              <a:lnSpc>
                <a:spcPct val="113999"/>
              </a:lnSpc>
              <a:buClr>
                <a:schemeClr val="tx2"/>
              </a:buClr>
              <a:buFont typeface="Symbol" panose="05050102010706020507" pitchFamily="18" charset="2"/>
              <a:buChar char=""/>
            </a:pPr>
            <a:r>
              <a:rPr lang="en-GB" sz="1400" dirty="0">
                <a:cs typeface="Arial"/>
              </a:rPr>
              <a:t>0-7 years: completed by parents / carers;</a:t>
            </a:r>
          </a:p>
          <a:p>
            <a:pPr marL="683895" lvl="2">
              <a:lnSpc>
                <a:spcPct val="113999"/>
              </a:lnSpc>
              <a:buClr>
                <a:schemeClr val="tx2"/>
              </a:buClr>
              <a:buFont typeface="Symbol" panose="05050102010706020507" pitchFamily="18" charset="2"/>
              <a:buChar char=""/>
            </a:pPr>
            <a:r>
              <a:rPr lang="en-GB" sz="1400" dirty="0">
                <a:cs typeface="Arial"/>
              </a:rPr>
              <a:t>8-11 years: Children and parents / carers answer separate sections;</a:t>
            </a:r>
          </a:p>
          <a:p>
            <a:pPr marL="683895" lvl="2">
              <a:lnSpc>
                <a:spcPct val="113999"/>
              </a:lnSpc>
              <a:buClr>
                <a:schemeClr val="tx2"/>
              </a:buClr>
              <a:buFont typeface="Symbol" panose="05050102010706020507" pitchFamily="18" charset="2"/>
              <a:buChar char=""/>
            </a:pPr>
            <a:r>
              <a:rPr lang="en-GB" sz="1400" dirty="0">
                <a:cs typeface="Arial"/>
              </a:rPr>
              <a:t>12-15 years: Children and parents / carers answer separate sections.</a:t>
            </a:r>
          </a:p>
          <a:p>
            <a:pPr marL="340995" lvl="2" indent="0">
              <a:lnSpc>
                <a:spcPct val="113999"/>
              </a:lnSpc>
              <a:buClr>
                <a:schemeClr val="tx2"/>
              </a:buClr>
              <a:buNone/>
            </a:pPr>
            <a:endParaRPr lang="en-GB" sz="1400" dirty="0">
              <a:cs typeface="Arial"/>
            </a:endParaRPr>
          </a:p>
          <a:p>
            <a:pPr lvl="1">
              <a:lnSpc>
                <a:spcPct val="113999"/>
              </a:lnSpc>
            </a:pPr>
            <a:r>
              <a:rPr lang="en-GB" sz="1400" dirty="0">
                <a:cs typeface="Arial"/>
              </a:rPr>
              <a:t>During development of the 2024 survey, consideration was given to including 16 – 18 year olds in the sample.</a:t>
            </a:r>
          </a:p>
          <a:p>
            <a:pPr lvl="1">
              <a:lnSpc>
                <a:spcPct val="113999"/>
              </a:lnSpc>
            </a:pPr>
            <a:r>
              <a:rPr lang="en-GB" sz="1400" dirty="0">
                <a:cs typeface="Arial"/>
              </a:rPr>
              <a:t>We couldn’t take this forward at the time but committed to revisit the feasibility as part of the 2026 development.</a:t>
            </a:r>
          </a:p>
          <a:p>
            <a:pPr lvl="1">
              <a:lnSpc>
                <a:spcPct val="113999"/>
              </a:lnSpc>
            </a:pPr>
            <a:r>
              <a:rPr lang="en-GB" sz="1400" dirty="0">
                <a:cs typeface="Arial"/>
              </a:rPr>
              <a:t>We are exploring this with stakeholders and contractors and wanted to gather feedback from trusts as well.</a:t>
            </a:r>
          </a:p>
          <a:p>
            <a:pPr marL="342795" lvl="1">
              <a:lnSpc>
                <a:spcPct val="113999"/>
              </a:lnSpc>
            </a:pPr>
            <a:endParaRPr lang="en-GB" sz="1400" dirty="0">
              <a:cs typeface="Arial"/>
            </a:endParaRPr>
          </a:p>
          <a:p>
            <a:pPr marL="0" lvl="1" indent="0">
              <a:lnSpc>
                <a:spcPct val="113999"/>
              </a:lnSpc>
              <a:buNone/>
            </a:pPr>
            <a:r>
              <a:rPr lang="en-GB" sz="1400" b="1" dirty="0">
                <a:cs typeface="Arial"/>
              </a:rPr>
              <a:t>Poll questions for trusts:</a:t>
            </a:r>
          </a:p>
          <a:p>
            <a:pPr lvl="1">
              <a:lnSpc>
                <a:spcPct val="113999"/>
              </a:lnSpc>
            </a:pPr>
            <a:r>
              <a:rPr lang="en-GB" sz="1400" dirty="0"/>
              <a:t>Which, if any, additional age groups would you like to include in the sample for the </a:t>
            </a:r>
            <a:r>
              <a:rPr lang="en-GB" sz="1400" dirty="0">
                <a:cs typeface="Arial"/>
              </a:rPr>
              <a:t>Children and Young People’s Survey</a:t>
            </a:r>
            <a:r>
              <a:rPr lang="en-GB" sz="1400" dirty="0"/>
              <a:t>? </a:t>
            </a:r>
          </a:p>
          <a:p>
            <a:pPr lvl="1">
              <a:lnSpc>
                <a:spcPct val="113999"/>
              </a:lnSpc>
            </a:pPr>
            <a:r>
              <a:rPr lang="en-GB" sz="1400" dirty="0">
                <a:cs typeface="Arial"/>
              </a:rPr>
              <a:t>Would you like the Children and Young People’s Survey to include 16–18‑year‑olds in the sample?</a:t>
            </a:r>
          </a:p>
          <a:p>
            <a:pPr marL="342795" lvl="1">
              <a:lnSpc>
                <a:spcPct val="113999"/>
              </a:lnSpc>
            </a:pPr>
            <a:r>
              <a:rPr lang="en-GB" sz="1400" dirty="0">
                <a:cs typeface="Arial"/>
              </a:rPr>
              <a:t>How important is it for CYP26 to capture the experiences of 16–18‑year‑olds?</a:t>
            </a:r>
          </a:p>
          <a:p>
            <a:pPr marL="342795" lvl="1">
              <a:lnSpc>
                <a:spcPct val="113999"/>
              </a:lnSpc>
            </a:pPr>
            <a:endParaRPr lang="en-GB" sz="1600" dirty="0">
              <a:cs typeface="Arial"/>
            </a:endParaRPr>
          </a:p>
          <a:p>
            <a:pPr marL="342795" lvl="1">
              <a:lnSpc>
                <a:spcPct val="113999"/>
              </a:lnSpc>
            </a:pPr>
            <a:endParaRPr lang="en-GB" sz="1600" dirty="0">
              <a:cs typeface="Arial"/>
            </a:endParaRPr>
          </a:p>
        </p:txBody>
      </p:sp>
    </p:spTree>
    <p:extLst>
      <p:ext uri="{BB962C8B-B14F-4D97-AF65-F5344CB8AC3E}">
        <p14:creationId xmlns:p14="http://schemas.microsoft.com/office/powerpoint/2010/main" val="3032704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178B32-D73B-5182-C1E2-AF4C26A6DCD9}"/>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7F20DBC1-5E1E-9036-93E6-AF2CCE9E5B25}"/>
              </a:ext>
            </a:extLst>
          </p:cNvPr>
          <p:cNvSpPr>
            <a:spLocks noGrp="1"/>
          </p:cNvSpPr>
          <p:nvPr>
            <p:ph type="title"/>
          </p:nvPr>
        </p:nvSpPr>
        <p:spPr>
          <a:xfrm>
            <a:off x="517526" y="489480"/>
            <a:ext cx="11164958" cy="461665"/>
          </a:xfrm>
          <a:noFill/>
        </p:spPr>
        <p:txBody>
          <a:bodyPr/>
          <a:lstStyle/>
          <a:p>
            <a:r>
              <a:rPr lang="en-GB" dirty="0">
                <a:cs typeface="Arial"/>
              </a:rPr>
              <a:t>Feasibility of including 16-18-year-olds in the survey (continued)</a:t>
            </a:r>
            <a:endParaRPr lang="en-GB" dirty="0"/>
          </a:p>
        </p:txBody>
      </p:sp>
      <p:sp>
        <p:nvSpPr>
          <p:cNvPr id="3" name="Content Placeholder 2">
            <a:extLst>
              <a:ext uri="{FF2B5EF4-FFF2-40B4-BE49-F238E27FC236}">
                <a16:creationId xmlns:a16="http://schemas.microsoft.com/office/drawing/2014/main" id="{1BC9BEC7-1D87-A475-61FC-59F1843FCC9C}"/>
              </a:ext>
            </a:extLst>
          </p:cNvPr>
          <p:cNvSpPr txBox="1">
            <a:spLocks/>
          </p:cNvSpPr>
          <p:nvPr/>
        </p:nvSpPr>
        <p:spPr>
          <a:xfrm>
            <a:off x="437322" y="1223570"/>
            <a:ext cx="10811703" cy="4878250"/>
          </a:xfrm>
          <a:prstGeom prst="rect">
            <a:avLst/>
          </a:prstGeom>
        </p:spPr>
        <p:txBody>
          <a:bodyPr lIns="91440" tIns="45720" rIns="91440" bIns="45720" anchor="t"/>
          <a:lstStyle>
            <a:lvl1pPr marL="0" indent="0" algn="l" defTabSz="914400" rtl="0" eaLnBrk="1" latinLnBrk="0" hangingPunct="1">
              <a:lnSpc>
                <a:spcPct val="114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2pPr>
            <a:lvl3pPr marL="684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3pPr>
            <a:lvl4pPr marL="1026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4pPr>
            <a:lvl5pPr marL="1332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795" lvl="1">
              <a:lnSpc>
                <a:spcPct val="113999"/>
              </a:lnSpc>
              <a:buClr>
                <a:schemeClr val="tx2"/>
              </a:buClr>
            </a:pPr>
            <a:r>
              <a:rPr lang="en-GB" sz="1400" b="1" dirty="0">
                <a:solidFill>
                  <a:srgbClr val="007B4E"/>
                </a:solidFill>
                <a:cs typeface="Arial"/>
              </a:rPr>
              <a:t>Sampling considerations</a:t>
            </a:r>
          </a:p>
          <a:p>
            <a:pPr marL="683895" lvl="2">
              <a:lnSpc>
                <a:spcPct val="113999"/>
              </a:lnSpc>
            </a:pPr>
            <a:r>
              <a:rPr lang="en-GB" sz="1600" dirty="0">
                <a:cs typeface="Arial"/>
              </a:rPr>
              <a:t>Historically, the survey has included 1250 patients per trust. This is made up of 450 cases for 0–7-year-olds (Version A), 400 cases for 8–11-year-olds (Version B) and 400 for 12–15-year-olds (Version C). If we include patients above 16 years old in the sample, we could either:</a:t>
            </a:r>
          </a:p>
          <a:p>
            <a:pPr marL="1025895" lvl="3">
              <a:lnSpc>
                <a:spcPct val="113999"/>
              </a:lnSpc>
              <a:buClr>
                <a:schemeClr val="tx2"/>
              </a:buClr>
              <a:buFont typeface="Symbol" panose="05050102010706020507" pitchFamily="18" charset="2"/>
              <a:buChar char=""/>
            </a:pPr>
            <a:r>
              <a:rPr lang="en-GB" sz="1600" dirty="0">
                <a:cs typeface="Arial"/>
              </a:rPr>
              <a:t>Include an additional quota within the existing sample size of 1,250 patients;</a:t>
            </a:r>
          </a:p>
          <a:p>
            <a:pPr marL="1025895" lvl="3">
              <a:lnSpc>
                <a:spcPct val="113999"/>
              </a:lnSpc>
              <a:buClr>
                <a:schemeClr val="tx2"/>
              </a:buClr>
              <a:buFont typeface="Symbol" panose="05050102010706020507" pitchFamily="18" charset="2"/>
              <a:buChar char=""/>
            </a:pPr>
            <a:r>
              <a:rPr lang="en-GB" sz="1600" dirty="0">
                <a:cs typeface="Arial"/>
              </a:rPr>
              <a:t>Increase the overall total sample size above 1,250 patients, maintaining the legacy sample size for each original quota, and we would include a new quota for this age group (sample size to be determined).</a:t>
            </a:r>
          </a:p>
          <a:p>
            <a:pPr indent="-343375">
              <a:lnSpc>
                <a:spcPct val="113999"/>
              </a:lnSpc>
            </a:pPr>
            <a:r>
              <a:rPr lang="en-GB" sz="1600" b="1" dirty="0">
                <a:cs typeface="Arial"/>
              </a:rPr>
              <a:t>Questions for trusts:</a:t>
            </a:r>
          </a:p>
          <a:p>
            <a:pPr marL="683895" lvl="2">
              <a:lnSpc>
                <a:spcPct val="113999"/>
              </a:lnSpc>
            </a:pPr>
            <a:r>
              <a:rPr lang="en-GB" sz="1600" dirty="0">
                <a:cs typeface="Arial"/>
              </a:rPr>
              <a:t>What implications would either sampling approach have for you?</a:t>
            </a:r>
          </a:p>
          <a:p>
            <a:pPr marL="683895" lvl="2">
              <a:lnSpc>
                <a:spcPct val="113999"/>
              </a:lnSpc>
            </a:pPr>
            <a:r>
              <a:rPr lang="en-GB" sz="1600" dirty="0">
                <a:cs typeface="Arial"/>
              </a:rPr>
              <a:t>What are your thoughts on enabling trusts to increase their overall sample? </a:t>
            </a:r>
          </a:p>
          <a:p>
            <a:pPr marL="0" lvl="1" indent="-105">
              <a:lnSpc>
                <a:spcPct val="113999"/>
              </a:lnSpc>
              <a:buNone/>
            </a:pPr>
            <a:r>
              <a:rPr lang="en-GB" sz="1600" b="1" dirty="0">
                <a:solidFill>
                  <a:schemeClr val="tx1"/>
                </a:solidFill>
                <a:cs typeface="Arial"/>
              </a:rPr>
              <a:t>Poll question for trusts: </a:t>
            </a:r>
          </a:p>
          <a:p>
            <a:pPr marL="683895" lvl="2">
              <a:lnSpc>
                <a:spcPct val="113999"/>
              </a:lnSpc>
            </a:pPr>
            <a:r>
              <a:rPr lang="en-GB" sz="1600" dirty="0">
                <a:cs typeface="Arial"/>
              </a:rPr>
              <a:t>Which sampling approach would your trust prefer for including 16–18‑year‑olds in the survey?</a:t>
            </a:r>
          </a:p>
          <a:p>
            <a:pPr marL="683895" lvl="2">
              <a:lnSpc>
                <a:spcPct val="113999"/>
              </a:lnSpc>
            </a:pPr>
            <a:r>
              <a:rPr lang="en-GB" sz="1600" dirty="0">
                <a:cs typeface="Arial"/>
              </a:rPr>
              <a:t>What, if anything, would prevent your trust from increasing the overall sample size?</a:t>
            </a:r>
          </a:p>
          <a:p>
            <a:pPr marL="341100" lvl="2" indent="0">
              <a:lnSpc>
                <a:spcPct val="113999"/>
              </a:lnSpc>
              <a:buNone/>
            </a:pPr>
            <a:endParaRPr lang="en-GB" sz="1200" b="1" dirty="0">
              <a:cs typeface="Arial"/>
            </a:endParaRPr>
          </a:p>
          <a:p>
            <a:pPr lvl="1">
              <a:lnSpc>
                <a:spcPct val="113999"/>
              </a:lnSpc>
            </a:pPr>
            <a:endParaRPr lang="en-GB" sz="1400" b="1" dirty="0">
              <a:solidFill>
                <a:srgbClr val="007B4E"/>
              </a:solidFill>
              <a:cs typeface="Arial"/>
            </a:endParaRPr>
          </a:p>
        </p:txBody>
      </p:sp>
    </p:spTree>
    <p:extLst>
      <p:ext uri="{BB962C8B-B14F-4D97-AF65-F5344CB8AC3E}">
        <p14:creationId xmlns:p14="http://schemas.microsoft.com/office/powerpoint/2010/main" val="542425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D9FDF-6EB5-55C8-7BEF-B806FE850250}"/>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7F2A596B-6FF7-986A-0803-A4968AFF9A1C}"/>
              </a:ext>
            </a:extLst>
          </p:cNvPr>
          <p:cNvSpPr>
            <a:spLocks noGrp="1"/>
          </p:cNvSpPr>
          <p:nvPr>
            <p:ph type="title"/>
          </p:nvPr>
        </p:nvSpPr>
        <p:spPr>
          <a:xfrm>
            <a:off x="517526" y="489480"/>
            <a:ext cx="11164958" cy="461665"/>
          </a:xfrm>
          <a:noFill/>
        </p:spPr>
        <p:txBody>
          <a:bodyPr/>
          <a:lstStyle/>
          <a:p>
            <a:r>
              <a:rPr lang="en-GB" dirty="0">
                <a:cs typeface="Arial"/>
              </a:rPr>
              <a:t>Feasibility of including 16-18-year-olds in the survey (continued)</a:t>
            </a:r>
            <a:endParaRPr lang="en-GB" dirty="0"/>
          </a:p>
        </p:txBody>
      </p:sp>
      <p:sp>
        <p:nvSpPr>
          <p:cNvPr id="9" name="Content Placeholder 2">
            <a:extLst>
              <a:ext uri="{FF2B5EF4-FFF2-40B4-BE49-F238E27FC236}">
                <a16:creationId xmlns:a16="http://schemas.microsoft.com/office/drawing/2014/main" id="{98C92DBB-8885-B3E7-A562-660FC9B74BC5}"/>
              </a:ext>
            </a:extLst>
          </p:cNvPr>
          <p:cNvSpPr txBox="1">
            <a:spLocks/>
          </p:cNvSpPr>
          <p:nvPr/>
        </p:nvSpPr>
        <p:spPr>
          <a:xfrm>
            <a:off x="508070" y="1257300"/>
            <a:ext cx="11174414" cy="5285198"/>
          </a:xfrm>
          <a:prstGeom prst="rect">
            <a:avLst/>
          </a:prstGeom>
        </p:spPr>
        <p:txBody>
          <a:bodyPr lIns="91440" tIns="45720" rIns="91440" bIns="45720" anchor="t"/>
          <a:lstStyle>
            <a:lvl1pPr marL="0" indent="0" algn="l" defTabSz="914400" rtl="0" eaLnBrk="1" latinLnBrk="0" hangingPunct="1">
              <a:lnSpc>
                <a:spcPct val="114000"/>
              </a:lnSpc>
              <a:spcBef>
                <a:spcPts val="1000"/>
              </a:spcBef>
              <a:buFont typeface="Arial" panose="020B0604020202020204" pitchFamily="34" charset="0"/>
              <a:buNone/>
              <a:defRPr sz="1800" b="0" kern="1200">
                <a:solidFill>
                  <a:schemeClr val="tx1"/>
                </a:solidFill>
                <a:latin typeface="+mn-lt"/>
                <a:ea typeface="+mn-ea"/>
                <a:cs typeface="+mn-cs"/>
              </a:defRPr>
            </a:lvl1pPr>
            <a:lvl2pPr marL="3429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2pPr>
            <a:lvl3pPr marL="684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3pPr>
            <a:lvl4pPr marL="1026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smtClean="0">
                <a:solidFill>
                  <a:srgbClr val="4A4A49"/>
                </a:solidFill>
                <a:latin typeface="+mn-lt"/>
                <a:ea typeface="+mn-ea"/>
                <a:cs typeface="Arial" panose="020B0604020202020204" pitchFamily="34" charset="0"/>
              </a:defRPr>
            </a:lvl4pPr>
            <a:lvl5pPr marL="1332000" indent="-342900" algn="l" defTabSz="914400" rtl="0" eaLnBrk="1" latinLnBrk="0" hangingPunct="1">
              <a:lnSpc>
                <a:spcPct val="114000"/>
              </a:lnSpc>
              <a:spcBef>
                <a:spcPts val="800"/>
              </a:spcBef>
              <a:buClr>
                <a:srgbClr val="007B4E"/>
              </a:buClr>
              <a:buSzPct val="85000"/>
              <a:buFont typeface="Wingdings" panose="05000000000000000000" pitchFamily="2" charset="2"/>
              <a:buChar char="¡"/>
              <a:defRPr lang="en-GB" sz="1800" b="0" kern="1200" dirty="0">
                <a:solidFill>
                  <a:srgbClr val="4A4A49"/>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795" lvl="1">
              <a:lnSpc>
                <a:spcPct val="113999"/>
              </a:lnSpc>
              <a:buClr>
                <a:schemeClr val="tx2"/>
              </a:buClr>
            </a:pPr>
            <a:r>
              <a:rPr lang="en-GB" sz="1600" b="1" dirty="0">
                <a:solidFill>
                  <a:srgbClr val="007B4E"/>
                </a:solidFill>
                <a:cs typeface="Arial"/>
              </a:rPr>
              <a:t>Fieldwork considerations</a:t>
            </a:r>
          </a:p>
          <a:p>
            <a:pPr lvl="2">
              <a:lnSpc>
                <a:spcPct val="113999"/>
              </a:lnSpc>
            </a:pPr>
            <a:r>
              <a:rPr lang="en-GB" sz="1600" dirty="0">
                <a:cs typeface="Arial"/>
              </a:rPr>
              <a:t>The new age group will likely involve:</a:t>
            </a:r>
          </a:p>
          <a:p>
            <a:pPr marL="1025895" lvl="3">
              <a:lnSpc>
                <a:spcPct val="113999"/>
              </a:lnSpc>
              <a:buClr>
                <a:schemeClr val="tx2"/>
              </a:buClr>
              <a:buFont typeface="Symbol" panose="05050102010706020507" pitchFamily="18" charset="2"/>
              <a:buChar char=""/>
            </a:pPr>
            <a:r>
              <a:rPr lang="en-GB" sz="1600" dirty="0">
                <a:cs typeface="Arial"/>
              </a:rPr>
              <a:t>The production of a new questionnaire (paper and online) and bespoke cover letters;</a:t>
            </a:r>
          </a:p>
          <a:p>
            <a:pPr marL="1025895" lvl="3">
              <a:lnSpc>
                <a:spcPct val="113999"/>
              </a:lnSpc>
              <a:buClr>
                <a:schemeClr val="tx2"/>
              </a:buClr>
              <a:buFont typeface="Symbol" panose="05050102010706020507" pitchFamily="18" charset="2"/>
              <a:buChar char=""/>
            </a:pPr>
            <a:r>
              <a:rPr lang="en-GB" sz="1600" dirty="0">
                <a:cs typeface="Arial"/>
              </a:rPr>
              <a:t>Sending additional cover letters, information leaflets, colour-print questionnaire, SMS texts. </a:t>
            </a:r>
          </a:p>
          <a:p>
            <a:pPr lvl="2">
              <a:lnSpc>
                <a:spcPct val="113999"/>
              </a:lnSpc>
            </a:pPr>
            <a:r>
              <a:rPr lang="en-GB" sz="1600" dirty="0">
                <a:cs typeface="Arial"/>
              </a:rPr>
              <a:t>This would involve additional implementation costs for trusts. </a:t>
            </a:r>
          </a:p>
          <a:p>
            <a:pPr lvl="2">
              <a:lnSpc>
                <a:spcPct val="113999"/>
              </a:lnSpc>
            </a:pPr>
            <a:r>
              <a:rPr lang="en-GB" sz="1600" dirty="0">
                <a:cs typeface="Arial"/>
              </a:rPr>
              <a:t>Would including this additional age group have other cost implications for trusts (</a:t>
            </a:r>
            <a:r>
              <a:rPr lang="en-GB" sz="1600" dirty="0" err="1">
                <a:cs typeface="Arial"/>
              </a:rPr>
              <a:t>e.g</a:t>
            </a:r>
            <a:r>
              <a:rPr lang="en-GB" sz="1600" dirty="0">
                <a:cs typeface="Arial"/>
              </a:rPr>
              <a:t>: resources, time spent pulling the sample, additional time for safeguarding checks)?</a:t>
            </a:r>
          </a:p>
          <a:p>
            <a:pPr lvl="3">
              <a:lnSpc>
                <a:spcPct val="113999"/>
              </a:lnSpc>
            </a:pPr>
            <a:r>
              <a:rPr lang="en-GB" sz="1600" dirty="0">
                <a:cs typeface="Arial"/>
              </a:rPr>
              <a:t>Share your thoughts in the chat!</a:t>
            </a:r>
          </a:p>
          <a:p>
            <a:pPr marL="341100" lvl="2" indent="0">
              <a:lnSpc>
                <a:spcPct val="113999"/>
              </a:lnSpc>
              <a:buNone/>
            </a:pPr>
            <a:endParaRPr lang="en-GB" sz="1600" dirty="0">
              <a:cs typeface="Arial"/>
            </a:endParaRPr>
          </a:p>
          <a:p>
            <a:pPr marL="0" lvl="1" indent="0">
              <a:lnSpc>
                <a:spcPct val="113999"/>
              </a:lnSpc>
              <a:buNone/>
            </a:pPr>
            <a:r>
              <a:rPr lang="en-GB" sz="1600" b="1" dirty="0">
                <a:cs typeface="Arial"/>
              </a:rPr>
              <a:t>Poll question for trusts: </a:t>
            </a:r>
          </a:p>
          <a:p>
            <a:pPr lvl="1">
              <a:lnSpc>
                <a:spcPct val="113999"/>
              </a:lnSpc>
            </a:pPr>
            <a:r>
              <a:rPr lang="en-GB" sz="1600" dirty="0">
                <a:cs typeface="Arial"/>
              </a:rPr>
              <a:t>Based on the discussion we’ve had on sampling and fieldwork considerations, how feasible is it for CYP26 to capture the experiences of 16–18‑year‑olds?</a:t>
            </a:r>
          </a:p>
          <a:p>
            <a:pPr marL="0" lvl="1" indent="0">
              <a:lnSpc>
                <a:spcPct val="113999"/>
              </a:lnSpc>
              <a:buNone/>
            </a:pPr>
            <a:r>
              <a:rPr lang="en-GB" sz="1600" b="1" dirty="0">
                <a:cs typeface="Arial"/>
              </a:rPr>
              <a:t>Question for trusts:</a:t>
            </a:r>
          </a:p>
          <a:p>
            <a:pPr lvl="1">
              <a:lnSpc>
                <a:spcPct val="113999"/>
              </a:lnSpc>
            </a:pPr>
            <a:r>
              <a:rPr lang="en-GB" sz="1600" dirty="0">
                <a:cs typeface="Arial"/>
              </a:rPr>
              <a:t>Based on these considerations, would there be value in including this age cohort?</a:t>
            </a:r>
          </a:p>
          <a:p>
            <a:endParaRPr lang="en-GB" sz="1600" dirty="0"/>
          </a:p>
        </p:txBody>
      </p:sp>
    </p:spTree>
    <p:extLst>
      <p:ext uri="{BB962C8B-B14F-4D97-AF65-F5344CB8AC3E}">
        <p14:creationId xmlns:p14="http://schemas.microsoft.com/office/powerpoint/2010/main" val="3489064393"/>
      </p:ext>
    </p:extLst>
  </p:cSld>
  <p:clrMapOvr>
    <a:masterClrMapping/>
  </p:clrMapOvr>
</p:sld>
</file>

<file path=ppt/theme/theme1.xml><?xml version="1.0" encoding="utf-8"?>
<a:theme xmlns:a="http://schemas.openxmlformats.org/drawingml/2006/main" name="Picker">
  <a:themeElements>
    <a:clrScheme name="Survey Coordination Centre">
      <a:dk1>
        <a:srgbClr val="4A4A49"/>
      </a:dk1>
      <a:lt1>
        <a:srgbClr val="FFFFFF"/>
      </a:lt1>
      <a:dk2>
        <a:srgbClr val="007B4E"/>
      </a:dk2>
      <a:lt2>
        <a:srgbClr val="1E445C"/>
      </a:lt2>
      <a:accent1>
        <a:srgbClr val="007B4E"/>
      </a:accent1>
      <a:accent2>
        <a:srgbClr val="1E445C"/>
      </a:accent2>
      <a:accent3>
        <a:srgbClr val="8A2700"/>
      </a:accent3>
      <a:accent4>
        <a:srgbClr val="954F72"/>
      </a:accent4>
      <a:accent5>
        <a:srgbClr val="4A4A49"/>
      </a:accent5>
      <a:accent6>
        <a:srgbClr val="9D9E9C"/>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CC powerpoint v1 2" id="{723BAC71-5429-45AD-A892-B6FA2CFAEF71}" vid="{56C44EA5-0E68-45F8-809C-7AF87142F5F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497441b-d3fe-4788-8629-aff52d38f515">
      <Terms xmlns="http://schemas.microsoft.com/office/infopath/2007/PartnerControls"/>
    </lcf76f155ced4ddcb4097134ff3c332f>
    <TaxCatchAll xmlns="1d162527-c308-4a98-98b8-9e726c57dd8b" xsi:nil="true"/>
    <Date2 xmlns="c497441b-d3fe-4788-8629-aff52d38f51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4e1a5c445f8cb87e2083fc6ac96e8825">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4714615642b11e9903dbe68d7aed2b9d"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DA4C212-6214-4584-9BB9-C191D08CA82E}">
  <ds:schemaRefs>
    <ds:schemaRef ds:uri="273dce25-ea9f-43ce-abb0-40b0ff6018b1"/>
    <ds:schemaRef ds:uri="b7623a42-35a9-4102-8300-f548beb2c0a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c497441b-d3fe-4788-8629-aff52d38f515"/>
    <ds:schemaRef ds:uri="1d162527-c308-4a98-98b8-9e726c57dd8b"/>
  </ds:schemaRefs>
</ds:datastoreItem>
</file>

<file path=customXml/itemProps2.xml><?xml version="1.0" encoding="utf-8"?>
<ds:datastoreItem xmlns:ds="http://schemas.openxmlformats.org/officeDocument/2006/customXml" ds:itemID="{77197550-199E-4C76-B365-E92A60FBD47E}">
  <ds:schemaRefs>
    <ds:schemaRef ds:uri="http://schemas.microsoft.com/sharepoint/v3/contenttype/forms"/>
  </ds:schemaRefs>
</ds:datastoreItem>
</file>

<file path=customXml/itemProps3.xml><?xml version="1.0" encoding="utf-8"?>
<ds:datastoreItem xmlns:ds="http://schemas.openxmlformats.org/officeDocument/2006/customXml" ds:itemID="{179BF7B6-E33E-4B3B-B496-631188E498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SCC powerpoint v1 3</Template>
  <TotalTime>3491</TotalTime>
  <Words>2933</Words>
  <Application>Microsoft Office PowerPoint</Application>
  <PresentationFormat>Widescreen</PresentationFormat>
  <Paragraphs>274</Paragraphs>
  <Slides>26</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Aptos</vt:lpstr>
      <vt:lpstr>Arial</vt:lpstr>
      <vt:lpstr>Calibri</vt:lpstr>
      <vt:lpstr>Symbol</vt:lpstr>
      <vt:lpstr>Wingdings</vt:lpstr>
      <vt:lpstr>Picker</vt:lpstr>
      <vt:lpstr>2026 Children and Young People’s Patient Experience Survey (CYP26)</vt:lpstr>
      <vt:lpstr>Welcome and purpose </vt:lpstr>
      <vt:lpstr>Contents</vt:lpstr>
      <vt:lpstr>Overview of CYP26</vt:lpstr>
      <vt:lpstr>Overview of 2026 Children and Young People's Survey (CYP26) </vt:lpstr>
      <vt:lpstr>Feasibility of including 16 – 18 year olds </vt:lpstr>
      <vt:lpstr>Feasibility of including 16-18-year-olds in the survey</vt:lpstr>
      <vt:lpstr>Feasibility of including 16-18-year-olds in the survey (continued)</vt:lpstr>
      <vt:lpstr>Feasibility of including 16-18-year-olds in the survey (continued)</vt:lpstr>
      <vt:lpstr>Sampling variables</vt:lpstr>
      <vt:lpstr>Review of sampling variables collected in 2024 </vt:lpstr>
      <vt:lpstr>Review of sampling variables collected in 2024 (continued) </vt:lpstr>
      <vt:lpstr>Questionnaire topics considered for CYP26</vt:lpstr>
      <vt:lpstr>Questionnaire topics considered for CYP26: new topics </vt:lpstr>
      <vt:lpstr>Experience of waiting times for elective procedures</vt:lpstr>
      <vt:lpstr>Children and young people’s feelings regarding safety on the ward</vt:lpstr>
      <vt:lpstr>Mental health support in hospital</vt:lpstr>
      <vt:lpstr>Transitions from paediatric to adult services </vt:lpstr>
      <vt:lpstr>Martha’s Rule</vt:lpstr>
      <vt:lpstr>Questionnaire content: priority of new topics</vt:lpstr>
      <vt:lpstr>Questionnaire content: priority of previous survey topics</vt:lpstr>
      <vt:lpstr>Key dates</vt:lpstr>
      <vt:lpstr>Key dates - Materials</vt:lpstr>
      <vt:lpstr>Key dates - Sampling and fieldwork</vt:lpstr>
      <vt:lpstr>Any other points for discussion?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Symone Allijohn</dc:creator>
  <cp:lastModifiedBy>Anca Postolache</cp:lastModifiedBy>
  <cp:revision>143</cp:revision>
  <dcterms:created xsi:type="dcterms:W3CDTF">2025-07-15T07:53:32Z</dcterms:created>
  <dcterms:modified xsi:type="dcterms:W3CDTF">2026-02-06T15:48:32Z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